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8" r:id="rId3"/>
    <p:sldId id="318" r:id="rId5"/>
    <p:sldId id="415" r:id="rId6"/>
    <p:sldId id="399" r:id="rId7"/>
    <p:sldId id="416" r:id="rId8"/>
    <p:sldId id="422" r:id="rId9"/>
    <p:sldId id="423" r:id="rId10"/>
    <p:sldId id="424" r:id="rId11"/>
    <p:sldId id="425" r:id="rId12"/>
    <p:sldId id="299" r:id="rId13"/>
  </p:sldIdLst>
  <p:sldSz cx="9144000" cy="5715000" type="screen16x10"/>
  <p:notesSz cx="6858000" cy="9144000"/>
  <p:custDataLst>
    <p:tags r:id="rId1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9F19"/>
    <a:srgbClr val="00589A"/>
    <a:srgbClr val="8FC31F"/>
    <a:srgbClr val="4A6410"/>
    <a:srgbClr val="314599"/>
    <a:srgbClr val="003760"/>
    <a:srgbClr val="E40077"/>
    <a:srgbClr val="760000"/>
    <a:srgbClr val="156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1" autoAdjust="0"/>
    <p:restoredTop sz="94537" autoAdjust="0"/>
  </p:normalViewPr>
  <p:slideViewPr>
    <p:cSldViewPr>
      <p:cViewPr>
        <p:scale>
          <a:sx n="75" d="100"/>
          <a:sy n="75" d="100"/>
        </p:scale>
        <p:origin x="-1824" y="-552"/>
      </p:cViewPr>
      <p:guideLst>
        <p:guide orient="horz" pos="1770"/>
        <p:guide pos="290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059"/>
    </p:cViewPr>
  </p:sorterViewPr>
  <p:notesViewPr>
    <p:cSldViewPr>
      <p:cViewPr varScale="1">
        <p:scale>
          <a:sx n="40" d="100"/>
          <a:sy n="40" d="100"/>
        </p:scale>
        <p:origin x="-2366" y="-72"/>
      </p:cViewPr>
      <p:guideLst>
        <p:guide orient="horz" pos="2832"/>
        <p:guide pos="217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gs" Target="tags/tag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BB2816-1764-4B74-83B2-0365B0E5CB43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1585E9-7E7D-4F61-B910-A0197A3733B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1585E9-7E7D-4F61-B910-A0197A3733B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1585E9-7E7D-4F61-B910-A0197A3733B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1585E9-7E7D-4F61-B910-A0197A3733B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1585E9-7E7D-4F61-B910-A0197A3733B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1585E9-7E7D-4F61-B910-A0197A3733B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1585E9-7E7D-4F61-B910-A0197A3733B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1585E9-7E7D-4F61-B910-A0197A3733B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1585E9-7E7D-4F61-B910-A0197A3733B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1585E9-7E7D-4F61-B910-A0197A3733B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1585E9-7E7D-4F61-B910-A0197A3733B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7" name="矩形 6"/>
          <p:cNvSpPr/>
          <p:nvPr userDrawn="1"/>
        </p:nvSpPr>
        <p:spPr>
          <a:xfrm>
            <a:off x="0" y="0"/>
            <a:ext cx="9144000" cy="5715000"/>
          </a:xfrm>
          <a:prstGeom prst="rect">
            <a:avLst/>
          </a:prstGeom>
          <a:pattFill prst="lgGrid">
            <a:fgClr>
              <a:srgbClr val="8FC31F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 userDrawn="1"/>
        </p:nvSpPr>
        <p:spPr>
          <a:xfrm>
            <a:off x="0" y="0"/>
            <a:ext cx="9144000" cy="5715000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0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1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 cstate="print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组合 14"/>
          <p:cNvGrpSpPr/>
          <p:nvPr/>
        </p:nvGrpSpPr>
        <p:grpSpPr>
          <a:xfrm>
            <a:off x="680720" y="-1260445790"/>
            <a:ext cx="9144000" cy="5754370"/>
            <a:chOff x="0" y="35624"/>
            <a:chExt cx="8241475" cy="0"/>
          </a:xfrm>
        </p:grpSpPr>
        <p:cxnSp>
          <p:nvCxnSpPr>
            <p:cNvPr id="16" name="直接连接符 15"/>
            <p:cNvCxnSpPr/>
            <p:nvPr/>
          </p:nvCxnSpPr>
          <p:spPr>
            <a:xfrm>
              <a:off x="6103496" y="35624"/>
              <a:ext cx="2137979" cy="0"/>
            </a:xfrm>
            <a:prstGeom prst="line">
              <a:avLst/>
            </a:prstGeom>
            <a:ln w="76200">
              <a:solidFill>
                <a:srgbClr val="FE830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>
              <a:off x="0" y="35624"/>
              <a:ext cx="1272204" cy="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接连接符 17"/>
            <p:cNvCxnSpPr/>
            <p:nvPr/>
          </p:nvCxnSpPr>
          <p:spPr>
            <a:xfrm>
              <a:off x="1269232" y="35624"/>
              <a:ext cx="3565585" cy="0"/>
            </a:xfrm>
            <a:prstGeom prst="line">
              <a:avLst/>
            </a:prstGeom>
            <a:ln w="76200">
              <a:solidFill>
                <a:srgbClr val="F63E2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接连接符 18"/>
            <p:cNvCxnSpPr/>
            <p:nvPr/>
          </p:nvCxnSpPr>
          <p:spPr>
            <a:xfrm>
              <a:off x="4831292" y="35624"/>
              <a:ext cx="1272204" cy="0"/>
            </a:xfrm>
            <a:prstGeom prst="line">
              <a:avLst/>
            </a:prstGeom>
            <a:ln w="76200">
              <a:solidFill>
                <a:srgbClr val="3C5B9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TextBox 56"/>
          <p:cNvSpPr txBox="1"/>
          <p:nvPr/>
        </p:nvSpPr>
        <p:spPr>
          <a:xfrm>
            <a:off x="785786" y="1779021"/>
            <a:ext cx="7929619" cy="1736725"/>
          </a:xfrm>
          <a:prstGeom prst="rect">
            <a:avLst/>
          </a:prstGeom>
          <a:noFill/>
        </p:spPr>
        <p:txBody>
          <a:bodyPr wrap="square" lIns="76190" tIns="38095" rIns="76190" bIns="38095" rtlCol="0">
            <a:spAutoFit/>
          </a:bodyPr>
          <a:lstStyle/>
          <a:p>
            <a:pPr algn="ctr"/>
            <a:r>
              <a:rPr lang="zh-CN" altLang="en-US" sz="2800" b="1" dirty="0" smtClean="0">
                <a:solidFill>
                  <a:srgbClr val="0058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关于印发《市医保局关于推动全局践行服务</a:t>
            </a:r>
            <a:endParaRPr lang="zh-CN" altLang="en-US" sz="2800" b="1" dirty="0" smtClean="0">
              <a:solidFill>
                <a:srgbClr val="0058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CN" altLang="en-US" sz="2800" b="1" dirty="0" smtClean="0">
                <a:solidFill>
                  <a:srgbClr val="0058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宗旨开展“人人都是营商环境、个个都是</a:t>
            </a:r>
            <a:endParaRPr lang="zh-CN" altLang="en-US" sz="2800" b="1" dirty="0" smtClean="0">
              <a:solidFill>
                <a:srgbClr val="0058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CN" altLang="en-US" sz="2800" b="1" dirty="0" smtClean="0">
                <a:solidFill>
                  <a:srgbClr val="0058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开放形象”活动的实施方案》的通知</a:t>
            </a:r>
            <a:r>
              <a:rPr lang="en-US" altLang="zh-CN" sz="3200" b="1" dirty="0" smtClean="0">
                <a:solidFill>
                  <a:srgbClr val="0058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               </a:t>
            </a:r>
            <a:r>
              <a:rPr lang="zh-CN" altLang="en-US" sz="2000" b="1" dirty="0" smtClean="0">
                <a:solidFill>
                  <a:srgbClr val="0058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沈医保发</a:t>
            </a:r>
            <a:r>
              <a:rPr lang="en-US" altLang="zh-CN" sz="2000" b="1" dirty="0" smtClean="0">
                <a:solidFill>
                  <a:srgbClr val="0058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〔</a:t>
            </a:r>
            <a:r>
              <a:rPr lang="en-US" altLang="en-US" sz="2000" b="1" dirty="0" smtClean="0">
                <a:solidFill>
                  <a:srgbClr val="0058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2021</a:t>
            </a:r>
            <a:r>
              <a:rPr lang="en-US" altLang="zh-CN" sz="2000" b="1" dirty="0" smtClean="0">
                <a:solidFill>
                  <a:srgbClr val="0058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〕2</a:t>
            </a:r>
            <a:r>
              <a:rPr lang="en-US" altLang="en-US" sz="2000" b="1" dirty="0" smtClean="0">
                <a:solidFill>
                  <a:srgbClr val="0058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2000" b="1" dirty="0" smtClean="0">
                <a:solidFill>
                  <a:srgbClr val="0058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号</a:t>
            </a:r>
            <a:endParaRPr lang="zh-CN" altLang="en-US" sz="2000" b="1" dirty="0" smtClean="0">
              <a:solidFill>
                <a:srgbClr val="0058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8" name="圆角矩形 57"/>
          <p:cNvSpPr/>
          <p:nvPr/>
        </p:nvSpPr>
        <p:spPr>
          <a:xfrm>
            <a:off x="4714876" y="4429136"/>
            <a:ext cx="3107212" cy="381503"/>
          </a:xfrm>
          <a:prstGeom prst="roundRect">
            <a:avLst/>
          </a:prstGeom>
          <a:solidFill>
            <a:srgbClr val="0058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562" tIns="50781" rIns="101562" bIns="50781" rtlCol="0" anchor="ctr"/>
          <a:lstStyle/>
          <a:p>
            <a:pPr algn="ctr"/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3857620" y="4429136"/>
            <a:ext cx="3902614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0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政 策 解 读 资 料</a:t>
            </a:r>
            <a:endParaRPr lang="zh-CN" altLang="en-US" sz="20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0755" y="167040"/>
            <a:ext cx="936104" cy="936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699"/>
                            </p:stCondLst>
                            <p:childTnLst>
                              <p:par>
                                <p:cTn id="13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1699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/>
      <p:bldP spid="58" grpId="0" animBg="1"/>
      <p:bldP spid="6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组合 32"/>
          <p:cNvGrpSpPr/>
          <p:nvPr/>
        </p:nvGrpSpPr>
        <p:grpSpPr>
          <a:xfrm>
            <a:off x="2196000" y="598396"/>
            <a:ext cx="6948000" cy="126642"/>
            <a:chOff x="2492152" y="625252"/>
            <a:chExt cx="6804248" cy="126642"/>
          </a:xfrm>
        </p:grpSpPr>
        <p:sp>
          <p:nvSpPr>
            <p:cNvPr id="30" name="矩形 29"/>
            <p:cNvSpPr/>
            <p:nvPr/>
          </p:nvSpPr>
          <p:spPr>
            <a:xfrm>
              <a:off x="2492152" y="625252"/>
              <a:ext cx="6804248" cy="36000"/>
            </a:xfrm>
            <a:prstGeom prst="rect">
              <a:avLst/>
            </a:prstGeom>
            <a:solidFill>
              <a:srgbClr val="8FC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2" name="矩形 31"/>
            <p:cNvSpPr/>
            <p:nvPr/>
          </p:nvSpPr>
          <p:spPr>
            <a:xfrm>
              <a:off x="2492152" y="715894"/>
              <a:ext cx="6804248" cy="36000"/>
            </a:xfrm>
            <a:prstGeom prst="rect">
              <a:avLst/>
            </a:prstGeom>
            <a:solidFill>
              <a:srgbClr val="8FC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35" name="矩形 34"/>
          <p:cNvSpPr/>
          <p:nvPr/>
        </p:nvSpPr>
        <p:spPr>
          <a:xfrm>
            <a:off x="3203846" y="1705372"/>
            <a:ext cx="5256586" cy="223224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144000" anchor="ctr"/>
          <a:lstStyle/>
          <a:p>
            <a:pPr eaLnBrk="1" fontAlgn="auto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200" dirty="0" smtClean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              </a:t>
            </a:r>
            <a:r>
              <a:rPr lang="zh-CN" altLang="en-US" sz="2800" dirty="0" smtClean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沈阳市医疗保障局</a:t>
            </a:r>
            <a:endParaRPr lang="zh-CN" altLang="en-US" sz="2800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3" name="Rectangle 17"/>
          <p:cNvSpPr/>
          <p:nvPr/>
        </p:nvSpPr>
        <p:spPr>
          <a:xfrm>
            <a:off x="881320" y="1705436"/>
            <a:ext cx="2754576" cy="2232184"/>
          </a:xfrm>
          <a:prstGeom prst="rect">
            <a:avLst/>
          </a:prstGeom>
          <a:blipFill dpi="0" rotWithShape="1">
            <a:blip r:embed="rId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CN" altLang="zh-CN">
              <a:solidFill>
                <a:srgbClr val="FFFFFF"/>
              </a:solidFill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962" y="255686"/>
            <a:ext cx="720080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文本框 48"/>
          <p:cNvSpPr txBox="1">
            <a:spLocks noChangeArrowheads="1"/>
          </p:cNvSpPr>
          <p:nvPr/>
        </p:nvSpPr>
        <p:spPr bwMode="auto">
          <a:xfrm>
            <a:off x="5357818" y="197302"/>
            <a:ext cx="3633078" cy="302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en-US" altLang="zh-CN" sz="1400" b="1" dirty="0" smtClean="0">
                <a:solidFill>
                  <a:srgbClr val="0058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《</a:t>
            </a:r>
            <a:r>
              <a:rPr lang="zh-CN" altLang="en-US" sz="1400" b="1" dirty="0" smtClean="0">
                <a:solidFill>
                  <a:srgbClr val="0058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沈医保发</a:t>
            </a:r>
            <a:r>
              <a:rPr lang="en-US" altLang="zh-CN" sz="1400" b="1" dirty="0" smtClean="0">
                <a:solidFill>
                  <a:srgbClr val="0058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〔</a:t>
            </a:r>
            <a:r>
              <a:rPr lang="en-US" altLang="en-US" sz="1400" b="1" dirty="0" smtClean="0">
                <a:solidFill>
                  <a:srgbClr val="0058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2021</a:t>
            </a:r>
            <a:r>
              <a:rPr lang="en-US" altLang="zh-CN" sz="1400" b="1" dirty="0" smtClean="0">
                <a:solidFill>
                  <a:srgbClr val="0058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〕</a:t>
            </a:r>
            <a:r>
              <a:rPr lang="en-US" altLang="en-US" sz="1400" b="1" dirty="0" smtClean="0">
                <a:solidFill>
                  <a:srgbClr val="0058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18 </a:t>
            </a:r>
            <a:r>
              <a:rPr lang="zh-CN" altLang="en-US" sz="1400" b="1" dirty="0" smtClean="0">
                <a:solidFill>
                  <a:srgbClr val="0058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号</a:t>
            </a:r>
            <a:r>
              <a:rPr lang="en-US" altLang="zh-CN" sz="1400" b="1" dirty="0" smtClean="0">
                <a:solidFill>
                  <a:srgbClr val="0058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》</a:t>
            </a:r>
            <a:r>
              <a:rPr lang="zh-CN" altLang="en-US" sz="1400" b="1" dirty="0" smtClean="0">
                <a:solidFill>
                  <a:srgbClr val="0058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之文件解读</a:t>
            </a:r>
            <a:endParaRPr lang="zh-CN" altLang="en-US" sz="1400" b="1" dirty="0" smtClean="0">
              <a:solidFill>
                <a:srgbClr val="0058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3" presetClass="entr" presetSubtype="528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13" grpId="0" animBg="1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对角圆角矩形 2"/>
          <p:cNvSpPr/>
          <p:nvPr/>
        </p:nvSpPr>
        <p:spPr>
          <a:xfrm>
            <a:off x="0" y="-22820"/>
            <a:ext cx="9144000" cy="573782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梯形 2"/>
          <p:cNvSpPr/>
          <p:nvPr/>
        </p:nvSpPr>
        <p:spPr>
          <a:xfrm>
            <a:off x="2674800" y="1857344"/>
            <a:ext cx="1170000" cy="216024"/>
          </a:xfrm>
          <a:prstGeom prst="trapezoid">
            <a:avLst>
              <a:gd name="adj" fmla="val 40432"/>
            </a:avLst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C00000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209800" y="1988510"/>
            <a:ext cx="6934200" cy="1257117"/>
          </a:xfrm>
          <a:prstGeom prst="rect">
            <a:avLst/>
          </a:prstGeom>
          <a:solidFill>
            <a:srgbClr val="8FC31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1116000" tIns="0" bIns="36000"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3600" b="1" dirty="0">
              <a:solidFill>
                <a:srgbClr val="006D46"/>
              </a:solidFill>
              <a:latin typeface="华文中宋" panose="02010600040101010101" pitchFamily="2" charset="-122"/>
              <a:ea typeface="华文中宋" panose="02010600040101010101" pitchFamily="2" charset="-122"/>
              <a:cs typeface="+mj-cs"/>
            </a:endParaRPr>
          </a:p>
        </p:txBody>
      </p:sp>
      <p:sp>
        <p:nvSpPr>
          <p:cNvPr id="5" name="任意多边形 8"/>
          <p:cNvSpPr/>
          <p:nvPr/>
        </p:nvSpPr>
        <p:spPr bwMode="auto">
          <a:xfrm>
            <a:off x="2763665" y="1857344"/>
            <a:ext cx="993775" cy="1011237"/>
          </a:xfrm>
          <a:custGeom>
            <a:avLst/>
            <a:gdLst>
              <a:gd name="T0" fmla="*/ 0 w 993531"/>
              <a:gd name="T1" fmla="*/ 0 h 1011115"/>
              <a:gd name="T2" fmla="*/ 993775 w 993531"/>
              <a:gd name="T3" fmla="*/ 0 h 1011115"/>
              <a:gd name="T4" fmla="*/ 496888 w 993531"/>
              <a:gd name="T5" fmla="*/ 1011237 h 1011115"/>
              <a:gd name="T6" fmla="*/ 0 60000 65536"/>
              <a:gd name="T7" fmla="*/ 0 60000 65536"/>
              <a:gd name="T8" fmla="*/ 0 60000 65536"/>
              <a:gd name="T9" fmla="*/ 0 w 993531"/>
              <a:gd name="T10" fmla="*/ 0 h 1011115"/>
              <a:gd name="T11" fmla="*/ 993531 w 993531"/>
              <a:gd name="T12" fmla="*/ 1011115 h 101111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93531" h="1011115">
                <a:moveTo>
                  <a:pt x="0" y="0"/>
                </a:moveTo>
                <a:lnTo>
                  <a:pt x="993531" y="0"/>
                </a:lnTo>
                <a:lnTo>
                  <a:pt x="496766" y="1011115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0" algn="ctr">
            <a:noFill/>
            <a:miter lim="800000"/>
          </a:ln>
        </p:spPr>
        <p:txBody>
          <a:bodyPr tIns="0" bIns="360000" anchor="ctr"/>
          <a:lstStyle/>
          <a:p>
            <a:pPr algn="ctr" eaLnBrk="1" hangingPunct="1">
              <a:spcBef>
                <a:spcPts val="2400"/>
              </a:spcBef>
              <a:buClr>
                <a:schemeClr val="accent1"/>
              </a:buClr>
              <a:buSzPct val="60000"/>
            </a:pPr>
            <a:r>
              <a:rPr lang="zh-CN" altLang="en-US" sz="3200" b="1" dirty="0" smtClean="0">
                <a:solidFill>
                  <a:srgbClr val="8FC31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 Unicode MS" panose="020B0604020202020204" pitchFamily="34" charset="-122"/>
              </a:rPr>
              <a:t>一</a:t>
            </a:r>
            <a:endParaRPr lang="zh-CN" altLang="en-US" sz="3200" b="1" dirty="0">
              <a:solidFill>
                <a:srgbClr val="8FC31F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 Unicode MS" panose="020B0604020202020204" pitchFamily="34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3995936" y="2291133"/>
            <a:ext cx="1415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出台背景</a:t>
            </a:r>
            <a:endParaRPr lang="zh-CN" altLang="en-US" sz="2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7729" y="100246"/>
            <a:ext cx="720080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32"/>
          <p:cNvGrpSpPr/>
          <p:nvPr/>
        </p:nvGrpSpPr>
        <p:grpSpPr>
          <a:xfrm>
            <a:off x="2196000" y="598396"/>
            <a:ext cx="6948000" cy="126642"/>
            <a:chOff x="2492152" y="625252"/>
            <a:chExt cx="6804248" cy="126642"/>
          </a:xfrm>
        </p:grpSpPr>
        <p:sp>
          <p:nvSpPr>
            <p:cNvPr id="30" name="矩形 29"/>
            <p:cNvSpPr/>
            <p:nvPr/>
          </p:nvSpPr>
          <p:spPr>
            <a:xfrm>
              <a:off x="2492152" y="625252"/>
              <a:ext cx="6804248" cy="36000"/>
            </a:xfrm>
            <a:prstGeom prst="rect">
              <a:avLst/>
            </a:prstGeom>
            <a:solidFill>
              <a:srgbClr val="8FC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2" name="矩形 31"/>
            <p:cNvSpPr/>
            <p:nvPr/>
          </p:nvSpPr>
          <p:spPr>
            <a:xfrm>
              <a:off x="2492152" y="715894"/>
              <a:ext cx="6804248" cy="36000"/>
            </a:xfrm>
            <a:prstGeom prst="rect">
              <a:avLst/>
            </a:prstGeom>
            <a:solidFill>
              <a:srgbClr val="8FC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45" name="TextBox 44"/>
          <p:cNvSpPr txBox="1"/>
          <p:nvPr/>
        </p:nvSpPr>
        <p:spPr>
          <a:xfrm>
            <a:off x="1043305" y="1351564"/>
            <a:ext cx="376872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b="1" dirty="0" smtClean="0">
                <a:solidFill>
                  <a:schemeClr val="bg1"/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（一）医保扶贫的人员范围有哪些</a:t>
            </a:r>
            <a:r>
              <a:rPr lang="zh-CN" altLang="zh-CN" sz="1600" b="1" dirty="0" smtClean="0">
                <a:solidFill>
                  <a:schemeClr val="bg1"/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？</a:t>
            </a:r>
            <a:endParaRPr lang="zh-CN" altLang="en-US" sz="1600" b="1" dirty="0">
              <a:solidFill>
                <a:schemeClr val="bg1"/>
              </a:solidFill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  <p:sp>
        <p:nvSpPr>
          <p:cNvPr id="48" name="文本框 7"/>
          <p:cNvSpPr txBox="1">
            <a:spLocks noChangeArrowheads="1"/>
          </p:cNvSpPr>
          <p:nvPr/>
        </p:nvSpPr>
        <p:spPr bwMode="auto">
          <a:xfrm>
            <a:off x="1187450" y="1129030"/>
            <a:ext cx="7339965" cy="3989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  <a:ea typeface="微软雅黑" panose="020B0503020204020204" pitchFamily="34" charset="-122"/>
              </a:defRPr>
            </a:lvl1pPr>
            <a:lvl2pPr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微软雅黑" panose="020B0503020204020204" pitchFamily="34" charset="-122"/>
              </a:defRPr>
            </a:lvl2pPr>
            <a:lvl3pPr>
              <a:defRPr sz="2400">
                <a:solidFill>
                  <a:schemeClr val="tx1"/>
                </a:solidFill>
                <a:latin typeface="Arial Narrow" panose="020B0606020202030204" pitchFamily="34" charset="0"/>
                <a:ea typeface="微软雅黑" panose="020B0503020204020204" pitchFamily="34" charset="-122"/>
              </a:defRPr>
            </a:lvl3pPr>
            <a:lvl4pPr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微软雅黑" panose="020B0503020204020204" pitchFamily="34" charset="-122"/>
              </a:defRPr>
            </a:lvl4pPr>
            <a:lvl5pPr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微软雅黑" panose="020B0503020204020204" pitchFamily="34" charset="-122"/>
              </a:defRPr>
            </a:lvl5pPr>
            <a:lvl6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微软雅黑" panose="020B0503020204020204" pitchFamily="34" charset="-122"/>
              </a:defRPr>
            </a:lvl6pPr>
            <a:lvl7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微软雅黑" panose="020B0503020204020204" pitchFamily="34" charset="-122"/>
              </a:defRPr>
            </a:lvl7pPr>
            <a:lvl8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微软雅黑" panose="020B0503020204020204" pitchFamily="34" charset="-122"/>
              </a:defRPr>
            </a:lvl8pPr>
            <a:lvl9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微软雅黑" panose="020B0503020204020204" pitchFamily="34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1800" dirty="0"/>
              <a:t>   </a:t>
            </a:r>
            <a:r>
              <a:rPr lang="en-US" altLang="zh-CN" sz="1600" dirty="0"/>
              <a:t>     为深入学习贯彻习近平总书记关于东北、辽宁振兴发展的重要讲话和指示批示精神，落实9.28省委常委会（扩大）会议精神，深化“不忘初心、牢记使命”主题教育成果，根据《中共沈阳市委组织部等部门印发〈关于推动全市广大公务员践行服务宗旨 开展“人人都是营商环境 个个都是开放形象”活动的实施方案〉的通知》（沈组通[2020]29号）总体部署，以及市委宣传部、市营商局和人社局活动子方案要求，2020年12月至2021年10月，沈阳市医疗保障局机关各处室、分局，市医保中心全体在编在岗人员参加“人人都是营商环境 个个都是开放形象”主题活动。目的是认真落实省、市委关于“打造办事方便、法治良好、成本竞争力强、生态宜居营商环境”的总体要求，为推进新时代沈阳全面振兴、医疗保障事业高质量发展提供坚强保障。</a:t>
            </a:r>
            <a:endParaRPr lang="zh-CN" altLang="zh-CN" sz="1600" dirty="0"/>
          </a:p>
        </p:txBody>
      </p:sp>
      <p:sp>
        <p:nvSpPr>
          <p:cNvPr id="27" name="KSO_Shape"/>
          <p:cNvSpPr/>
          <p:nvPr/>
        </p:nvSpPr>
        <p:spPr>
          <a:xfrm>
            <a:off x="823349" y="3207850"/>
            <a:ext cx="364275" cy="360040"/>
          </a:xfrm>
          <a:custGeom>
            <a:avLst/>
            <a:gdLst>
              <a:gd name="connsiteX0" fmla="*/ 347114 w 393729"/>
              <a:gd name="connsiteY0" fmla="*/ 112 h 390624"/>
              <a:gd name="connsiteX1" fmla="*/ 366249 w 393729"/>
              <a:gd name="connsiteY1" fmla="*/ 5364 h 390624"/>
              <a:gd name="connsiteX2" fmla="*/ 388366 w 393729"/>
              <a:gd name="connsiteY2" fmla="*/ 72481 h 390624"/>
              <a:gd name="connsiteX3" fmla="*/ 321248 w 393729"/>
              <a:gd name="connsiteY3" fmla="*/ 94598 h 390624"/>
              <a:gd name="connsiteX4" fmla="*/ 304750 w 393729"/>
              <a:gd name="connsiteY4" fmla="*/ 80728 h 390624"/>
              <a:gd name="connsiteX5" fmla="*/ 98330 w 393729"/>
              <a:gd name="connsiteY5" fmla="*/ 148748 h 390624"/>
              <a:gd name="connsiteX6" fmla="*/ 94598 w 393729"/>
              <a:gd name="connsiteY6" fmla="*/ 162346 h 390624"/>
              <a:gd name="connsiteX7" fmla="*/ 91507 w 393729"/>
              <a:gd name="connsiteY7" fmla="*/ 166277 h 390624"/>
              <a:gd name="connsiteX8" fmla="*/ 229420 w 393729"/>
              <a:gd name="connsiteY8" fmla="*/ 293815 h 390624"/>
              <a:gd name="connsiteX9" fmla="*/ 268686 w 393729"/>
              <a:gd name="connsiteY9" fmla="*/ 296027 h 390624"/>
              <a:gd name="connsiteX10" fmla="*/ 290802 w 393729"/>
              <a:gd name="connsiteY10" fmla="*/ 363144 h 390624"/>
              <a:gd name="connsiteX11" fmla="*/ 223685 w 393729"/>
              <a:gd name="connsiteY11" fmla="*/ 385261 h 390624"/>
              <a:gd name="connsiteX12" fmla="*/ 200613 w 393729"/>
              <a:gd name="connsiteY12" fmla="*/ 321625 h 390624"/>
              <a:gd name="connsiteX13" fmla="*/ 56603 w 393729"/>
              <a:gd name="connsiteY13" fmla="*/ 188448 h 390624"/>
              <a:gd name="connsiteX14" fmla="*/ 27481 w 393729"/>
              <a:gd name="connsiteY14" fmla="*/ 184462 h 390624"/>
              <a:gd name="connsiteX15" fmla="*/ 5364 w 393729"/>
              <a:gd name="connsiteY15" fmla="*/ 117345 h 390624"/>
              <a:gd name="connsiteX16" fmla="*/ 72481 w 393729"/>
              <a:gd name="connsiteY16" fmla="*/ 95228 h 390624"/>
              <a:gd name="connsiteX17" fmla="*/ 89283 w 393729"/>
              <a:gd name="connsiteY17" fmla="*/ 109639 h 390624"/>
              <a:gd name="connsiteX18" fmla="*/ 295206 w 393729"/>
              <a:gd name="connsiteY18" fmla="*/ 41783 h 390624"/>
              <a:gd name="connsiteX19" fmla="*/ 299132 w 393729"/>
              <a:gd name="connsiteY19" fmla="*/ 27480 h 390624"/>
              <a:gd name="connsiteX20" fmla="*/ 347114 w 393729"/>
              <a:gd name="connsiteY20" fmla="*/ 112 h 390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393729" h="390624">
                <a:moveTo>
                  <a:pt x="347114" y="112"/>
                </a:moveTo>
                <a:cubicBezTo>
                  <a:pt x="353590" y="546"/>
                  <a:pt x="360089" y="2257"/>
                  <a:pt x="366249" y="5364"/>
                </a:cubicBezTo>
                <a:cubicBezTo>
                  <a:pt x="390891" y="17791"/>
                  <a:pt x="400792" y="47840"/>
                  <a:pt x="388366" y="72481"/>
                </a:cubicBezTo>
                <a:cubicBezTo>
                  <a:pt x="375939" y="97123"/>
                  <a:pt x="345890" y="107025"/>
                  <a:pt x="321248" y="94598"/>
                </a:cubicBezTo>
                <a:cubicBezTo>
                  <a:pt x="314512" y="91201"/>
                  <a:pt x="308877" y="86487"/>
                  <a:pt x="304750" y="80728"/>
                </a:cubicBezTo>
                <a:lnTo>
                  <a:pt x="98330" y="148748"/>
                </a:lnTo>
                <a:cubicBezTo>
                  <a:pt x="98294" y="153464"/>
                  <a:pt x="96795" y="157989"/>
                  <a:pt x="94598" y="162346"/>
                </a:cubicBezTo>
                <a:lnTo>
                  <a:pt x="91507" y="166277"/>
                </a:lnTo>
                <a:lnTo>
                  <a:pt x="229420" y="293815"/>
                </a:lnTo>
                <a:cubicBezTo>
                  <a:pt x="241784" y="289147"/>
                  <a:pt x="255956" y="289607"/>
                  <a:pt x="268686" y="296027"/>
                </a:cubicBezTo>
                <a:cubicBezTo>
                  <a:pt x="293327" y="308454"/>
                  <a:pt x="303229" y="338503"/>
                  <a:pt x="290802" y="363144"/>
                </a:cubicBezTo>
                <a:cubicBezTo>
                  <a:pt x="278375" y="387786"/>
                  <a:pt x="248326" y="397688"/>
                  <a:pt x="223685" y="385261"/>
                </a:cubicBezTo>
                <a:cubicBezTo>
                  <a:pt x="200118" y="373376"/>
                  <a:pt x="190033" y="345372"/>
                  <a:pt x="200613" y="321625"/>
                </a:cubicBezTo>
                <a:lnTo>
                  <a:pt x="56603" y="188448"/>
                </a:lnTo>
                <a:cubicBezTo>
                  <a:pt x="47044" y="190691"/>
                  <a:pt x="36870" y="189197"/>
                  <a:pt x="27481" y="184462"/>
                </a:cubicBezTo>
                <a:cubicBezTo>
                  <a:pt x="2839" y="172035"/>
                  <a:pt x="-7063" y="141986"/>
                  <a:pt x="5364" y="117345"/>
                </a:cubicBezTo>
                <a:cubicBezTo>
                  <a:pt x="17791" y="92703"/>
                  <a:pt x="47840" y="82801"/>
                  <a:pt x="72481" y="95228"/>
                </a:cubicBezTo>
                <a:cubicBezTo>
                  <a:pt x="79414" y="98724"/>
                  <a:pt x="85180" y="103616"/>
                  <a:pt x="89283" y="109639"/>
                </a:cubicBezTo>
                <a:lnTo>
                  <a:pt x="295206" y="41783"/>
                </a:lnTo>
                <a:cubicBezTo>
                  <a:pt x="295278" y="36844"/>
                  <a:pt x="296818" y="32068"/>
                  <a:pt x="299132" y="27480"/>
                </a:cubicBezTo>
                <a:cubicBezTo>
                  <a:pt x="308452" y="8999"/>
                  <a:pt x="327684" y="-1191"/>
                  <a:pt x="347114" y="11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21196"/>
            <a:ext cx="720080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8" grpId="0"/>
      <p:bldP spid="2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对角圆角矩形 2"/>
          <p:cNvSpPr/>
          <p:nvPr/>
        </p:nvSpPr>
        <p:spPr>
          <a:xfrm>
            <a:off x="0" y="-22820"/>
            <a:ext cx="9144000" cy="573782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梯形 2"/>
          <p:cNvSpPr/>
          <p:nvPr/>
        </p:nvSpPr>
        <p:spPr>
          <a:xfrm>
            <a:off x="2674800" y="1857344"/>
            <a:ext cx="1170000" cy="216024"/>
          </a:xfrm>
          <a:prstGeom prst="trapezoid">
            <a:avLst>
              <a:gd name="adj" fmla="val 40432"/>
            </a:avLst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C00000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209800" y="1988510"/>
            <a:ext cx="6934200" cy="1257117"/>
          </a:xfrm>
          <a:prstGeom prst="rect">
            <a:avLst/>
          </a:prstGeom>
          <a:solidFill>
            <a:srgbClr val="8FC31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1116000" tIns="0" bIns="36000"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3600" b="1" dirty="0">
              <a:solidFill>
                <a:srgbClr val="006D46"/>
              </a:solidFill>
              <a:latin typeface="华文中宋" panose="02010600040101010101" pitchFamily="2" charset="-122"/>
              <a:ea typeface="华文中宋" panose="02010600040101010101" pitchFamily="2" charset="-122"/>
              <a:cs typeface="+mj-cs"/>
            </a:endParaRPr>
          </a:p>
        </p:txBody>
      </p:sp>
      <p:sp>
        <p:nvSpPr>
          <p:cNvPr id="5" name="任意多边形 8"/>
          <p:cNvSpPr/>
          <p:nvPr/>
        </p:nvSpPr>
        <p:spPr bwMode="auto">
          <a:xfrm>
            <a:off x="2763665" y="1857344"/>
            <a:ext cx="993775" cy="1011237"/>
          </a:xfrm>
          <a:custGeom>
            <a:avLst/>
            <a:gdLst>
              <a:gd name="T0" fmla="*/ 0 w 993531"/>
              <a:gd name="T1" fmla="*/ 0 h 1011115"/>
              <a:gd name="T2" fmla="*/ 993775 w 993531"/>
              <a:gd name="T3" fmla="*/ 0 h 1011115"/>
              <a:gd name="T4" fmla="*/ 496888 w 993531"/>
              <a:gd name="T5" fmla="*/ 1011237 h 1011115"/>
              <a:gd name="T6" fmla="*/ 0 60000 65536"/>
              <a:gd name="T7" fmla="*/ 0 60000 65536"/>
              <a:gd name="T8" fmla="*/ 0 60000 65536"/>
              <a:gd name="T9" fmla="*/ 0 w 993531"/>
              <a:gd name="T10" fmla="*/ 0 h 1011115"/>
              <a:gd name="T11" fmla="*/ 993531 w 993531"/>
              <a:gd name="T12" fmla="*/ 1011115 h 101111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93531" h="1011115">
                <a:moveTo>
                  <a:pt x="0" y="0"/>
                </a:moveTo>
                <a:lnTo>
                  <a:pt x="993531" y="0"/>
                </a:lnTo>
                <a:lnTo>
                  <a:pt x="496766" y="1011115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0" algn="ctr">
            <a:noFill/>
            <a:miter lim="800000"/>
          </a:ln>
        </p:spPr>
        <p:txBody>
          <a:bodyPr tIns="0" bIns="360000" anchor="ctr"/>
          <a:lstStyle/>
          <a:p>
            <a:pPr algn="ctr" eaLnBrk="1" hangingPunct="1">
              <a:spcBef>
                <a:spcPts val="2400"/>
              </a:spcBef>
              <a:buClr>
                <a:schemeClr val="accent1"/>
              </a:buClr>
              <a:buSzPct val="60000"/>
            </a:pPr>
            <a:r>
              <a:rPr lang="zh-CN" altLang="en-US" sz="3200" b="1" dirty="0" smtClean="0">
                <a:solidFill>
                  <a:srgbClr val="8FC31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 Unicode MS" panose="020B0604020202020204" pitchFamily="34" charset="-122"/>
              </a:rPr>
              <a:t>二</a:t>
            </a:r>
            <a:endParaRPr lang="zh-CN" altLang="en-US" sz="3200" b="1" dirty="0">
              <a:solidFill>
                <a:srgbClr val="8FC31F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 Unicode MS" panose="020B0604020202020204" pitchFamily="34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3643306" y="2291133"/>
            <a:ext cx="569749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主要内容</a:t>
            </a:r>
            <a:endParaRPr lang="zh-CN" altLang="en-US" sz="2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219626"/>
            <a:ext cx="720080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13"/>
          <p:cNvSpPr/>
          <p:nvPr/>
        </p:nvSpPr>
        <p:spPr>
          <a:xfrm rot="5400000">
            <a:off x="5915642" y="1225826"/>
            <a:ext cx="1019511" cy="4714908"/>
          </a:xfrm>
          <a:prstGeom prst="rect">
            <a:avLst/>
          </a:prstGeom>
          <a:solidFill>
            <a:srgbClr val="E5E5E5"/>
          </a:solidFill>
          <a:ln>
            <a:noFill/>
          </a:ln>
          <a:effectLst>
            <a:outerShdw blurRad="101600" dist="76200" dir="5400000" algn="t" rotWithShape="0">
              <a:prstClr val="black">
                <a:alpha val="3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35" dirty="0">
              <a:latin typeface="+mj-lt"/>
            </a:endParaRPr>
          </a:p>
        </p:txBody>
      </p:sp>
      <p:grpSp>
        <p:nvGrpSpPr>
          <p:cNvPr id="2" name="组合 32"/>
          <p:cNvGrpSpPr/>
          <p:nvPr/>
        </p:nvGrpSpPr>
        <p:grpSpPr>
          <a:xfrm>
            <a:off x="2196000" y="598396"/>
            <a:ext cx="6948000" cy="126642"/>
            <a:chOff x="2492152" y="625252"/>
            <a:chExt cx="6804248" cy="126642"/>
          </a:xfrm>
        </p:grpSpPr>
        <p:sp>
          <p:nvSpPr>
            <p:cNvPr id="30" name="矩形 29"/>
            <p:cNvSpPr/>
            <p:nvPr/>
          </p:nvSpPr>
          <p:spPr>
            <a:xfrm>
              <a:off x="2492152" y="625252"/>
              <a:ext cx="6804248" cy="36000"/>
            </a:xfrm>
            <a:prstGeom prst="rect">
              <a:avLst/>
            </a:prstGeom>
            <a:solidFill>
              <a:srgbClr val="8FC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2" name="矩形 31"/>
            <p:cNvSpPr/>
            <p:nvPr/>
          </p:nvSpPr>
          <p:spPr>
            <a:xfrm>
              <a:off x="2492152" y="715894"/>
              <a:ext cx="6804248" cy="36000"/>
            </a:xfrm>
            <a:prstGeom prst="rect">
              <a:avLst/>
            </a:prstGeom>
            <a:solidFill>
              <a:srgbClr val="8FC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51" name="Picture 2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673" y="256052"/>
            <a:ext cx="720080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Rectangle 13"/>
          <p:cNvSpPr/>
          <p:nvPr/>
        </p:nvSpPr>
        <p:spPr>
          <a:xfrm rot="5400000">
            <a:off x="5890078" y="63354"/>
            <a:ext cx="1070998" cy="4714908"/>
          </a:xfrm>
          <a:prstGeom prst="rect">
            <a:avLst/>
          </a:prstGeom>
          <a:solidFill>
            <a:srgbClr val="E5E5E5"/>
          </a:solidFill>
          <a:ln>
            <a:noFill/>
          </a:ln>
          <a:effectLst>
            <a:outerShdw blurRad="101600" dist="76200" dir="5400000" algn="t" rotWithShape="0">
              <a:prstClr val="black">
                <a:alpha val="3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35" dirty="0">
              <a:latin typeface="+mj-lt"/>
            </a:endParaRPr>
          </a:p>
        </p:txBody>
      </p:sp>
      <p:sp>
        <p:nvSpPr>
          <p:cNvPr id="12" name="Rectangle 7"/>
          <p:cNvSpPr/>
          <p:nvPr/>
        </p:nvSpPr>
        <p:spPr>
          <a:xfrm rot="5400000">
            <a:off x="5536803" y="470446"/>
            <a:ext cx="998992" cy="392909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35" dirty="0">
              <a:latin typeface="+mj-lt"/>
            </a:endParaRPr>
          </a:p>
        </p:txBody>
      </p:sp>
      <p:sp>
        <p:nvSpPr>
          <p:cNvPr id="13" name="Title 20"/>
          <p:cNvSpPr txBox="1"/>
          <p:nvPr/>
        </p:nvSpPr>
        <p:spPr>
          <a:xfrm>
            <a:off x="4071754" y="2188840"/>
            <a:ext cx="3816424" cy="245745"/>
          </a:xfrm>
          <a:prstGeom prst="rect">
            <a:avLst/>
          </a:prstGeom>
        </p:spPr>
        <p:txBody>
          <a:bodyPr vert="horz" wrap="square" lIns="43103" tIns="0" rIns="43103" bIns="0" rtlCol="0" anchor="ctr"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900" kern="1200">
                <a:solidFill>
                  <a:schemeClr val="accent6"/>
                </a:solidFill>
                <a:latin typeface="Source Sans Pro ExtraLight"/>
                <a:ea typeface="+mj-ea"/>
                <a:cs typeface="Source Sans Pro ExtraLight"/>
              </a:defRPr>
            </a:lvl1pPr>
          </a:lstStyle>
          <a:p>
            <a:pPr lvl="0" algn="l"/>
            <a:r>
              <a:rPr lang="en-US" altLang="en-US" sz="1600" b="1" dirty="0" smtClean="0">
                <a:solidFill>
                  <a:schemeClr val="bg1"/>
                </a:solidFill>
                <a:latin typeface="+mj-lt"/>
                <a:cs typeface="Lato Light"/>
                <a:sym typeface="+mn-ea"/>
              </a:rPr>
              <a:t>在线学习培训</a:t>
            </a:r>
            <a:endParaRPr lang="en-US" altLang="en-US" sz="1600" b="1" dirty="0" smtClean="0">
              <a:solidFill>
                <a:schemeClr val="bg1"/>
              </a:solidFill>
              <a:latin typeface="+mj-lt"/>
              <a:cs typeface="Lato Light"/>
            </a:endParaRPr>
          </a:p>
        </p:txBody>
      </p:sp>
      <p:sp>
        <p:nvSpPr>
          <p:cNvPr id="42" name="TextBox 89"/>
          <p:cNvSpPr txBox="1"/>
          <p:nvPr/>
        </p:nvSpPr>
        <p:spPr>
          <a:xfrm>
            <a:off x="539722" y="1489383"/>
            <a:ext cx="3286148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endParaRPr lang="zh-CN" altLang="zh-CN" sz="2400" b="1" dirty="0" smtClean="0">
              <a:solidFill>
                <a:srgbClr val="777777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zh-CN" sz="2400" b="1" dirty="0" smtClean="0">
                <a:solidFill>
                  <a:srgbClr val="77777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（一）开展优化营商环境全员培训</a:t>
            </a:r>
            <a:endParaRPr lang="zh-CN" altLang="zh-CN" sz="2400" b="1" dirty="0" smtClean="0">
              <a:solidFill>
                <a:srgbClr val="777777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45" name="直接连接符 62"/>
          <p:cNvCxnSpPr/>
          <p:nvPr/>
        </p:nvCxnSpPr>
        <p:spPr>
          <a:xfrm>
            <a:off x="4071934" y="928674"/>
            <a:ext cx="1" cy="43924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7"/>
          <p:cNvSpPr/>
          <p:nvPr/>
        </p:nvSpPr>
        <p:spPr>
          <a:xfrm rot="5400000">
            <a:off x="5564437" y="1648404"/>
            <a:ext cx="936104" cy="392909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35" dirty="0">
              <a:latin typeface="+mj-lt"/>
            </a:endParaRPr>
          </a:p>
        </p:txBody>
      </p:sp>
      <p:sp>
        <p:nvSpPr>
          <p:cNvPr id="22" name="Title 20"/>
          <p:cNvSpPr txBox="1"/>
          <p:nvPr/>
        </p:nvSpPr>
        <p:spPr>
          <a:xfrm>
            <a:off x="4139952" y="3460696"/>
            <a:ext cx="3379957" cy="245745"/>
          </a:xfrm>
          <a:prstGeom prst="rect">
            <a:avLst/>
          </a:prstGeom>
        </p:spPr>
        <p:txBody>
          <a:bodyPr vert="horz" wrap="square" lIns="43103" tIns="0" rIns="43103" bIns="0" rtlCol="0" anchor="ctr"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900" kern="1200">
                <a:solidFill>
                  <a:schemeClr val="accent6"/>
                </a:solidFill>
                <a:latin typeface="Source Sans Pro ExtraLight"/>
                <a:ea typeface="+mj-ea"/>
                <a:cs typeface="Source Sans Pro ExtraLight"/>
              </a:defRPr>
            </a:lvl1pPr>
          </a:lstStyle>
          <a:p>
            <a:pPr lvl="0" algn="l"/>
            <a:r>
              <a:rPr lang="zh-CN" altLang="en-US" sz="1600" b="1" dirty="0" smtClean="0">
                <a:solidFill>
                  <a:schemeClr val="bg1"/>
                </a:solidFill>
                <a:latin typeface="+mj-lt"/>
                <a:cs typeface="Lato Light"/>
                <a:sym typeface="+mn-ea"/>
              </a:rPr>
              <a:t>开展</a:t>
            </a:r>
            <a:r>
              <a:rPr lang="en-US" altLang="en-US" sz="1600" b="1" dirty="0" smtClean="0">
                <a:solidFill>
                  <a:schemeClr val="bg1"/>
                </a:solidFill>
                <a:latin typeface="+mj-lt"/>
                <a:cs typeface="Lato Light"/>
                <a:sym typeface="+mn-ea"/>
              </a:rPr>
              <a:t>专题培训班</a:t>
            </a:r>
            <a:endParaRPr lang="en-US" altLang="en-US" sz="1600" b="1" dirty="0">
              <a:solidFill>
                <a:schemeClr val="bg1"/>
              </a:solidFill>
              <a:latin typeface="+mj-lt"/>
              <a:cs typeface="Lato Light"/>
            </a:endParaRPr>
          </a:p>
        </p:txBody>
      </p:sp>
      <p:sp>
        <p:nvSpPr>
          <p:cNvPr id="14" name="Rectangle 13"/>
          <p:cNvSpPr/>
          <p:nvPr/>
        </p:nvSpPr>
        <p:spPr>
          <a:xfrm rot="5400000">
            <a:off x="5915260" y="2449833"/>
            <a:ext cx="1019511" cy="4714908"/>
          </a:xfrm>
          <a:prstGeom prst="rect">
            <a:avLst/>
          </a:prstGeom>
          <a:solidFill>
            <a:srgbClr val="E5E5E5"/>
          </a:solidFill>
          <a:ln>
            <a:noFill/>
          </a:ln>
          <a:effectLst>
            <a:outerShdw blurRad="101600" dist="76200" dir="5400000" algn="t" rotWithShape="0">
              <a:prstClr val="black">
                <a:alpha val="3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35" dirty="0">
              <a:latin typeface="+mj-lt"/>
            </a:endParaRPr>
          </a:p>
        </p:txBody>
      </p:sp>
      <p:sp>
        <p:nvSpPr>
          <p:cNvPr id="15" name="Rectangle 7"/>
          <p:cNvSpPr/>
          <p:nvPr/>
        </p:nvSpPr>
        <p:spPr>
          <a:xfrm rot="5400000">
            <a:off x="5568247" y="2888921"/>
            <a:ext cx="936104" cy="392909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35" dirty="0">
              <a:latin typeface="+mj-lt"/>
            </a:endParaRPr>
          </a:p>
        </p:txBody>
      </p:sp>
      <p:sp>
        <p:nvSpPr>
          <p:cNvPr id="16" name="Title 20"/>
          <p:cNvSpPr txBox="1"/>
          <p:nvPr/>
        </p:nvSpPr>
        <p:spPr>
          <a:xfrm>
            <a:off x="4139952" y="4534669"/>
            <a:ext cx="3379957" cy="738505"/>
          </a:xfrm>
          <a:prstGeom prst="rect">
            <a:avLst/>
          </a:prstGeom>
        </p:spPr>
        <p:txBody>
          <a:bodyPr vert="horz" wrap="square" lIns="43103" tIns="0" rIns="43103" bIns="0" rtlCol="0" anchor="ctr"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900" kern="1200">
                <a:solidFill>
                  <a:schemeClr val="accent6"/>
                </a:solidFill>
                <a:latin typeface="Source Sans Pro ExtraLight"/>
                <a:ea typeface="+mj-ea"/>
                <a:cs typeface="Source Sans Pro ExtraLight"/>
              </a:defRPr>
            </a:lvl1pPr>
          </a:lstStyle>
          <a:p>
            <a:pPr lvl="0" algn="l"/>
            <a:r>
              <a:rPr lang="en-US" altLang="zh-CN" sz="1600" b="1" dirty="0" smtClean="0">
                <a:solidFill>
                  <a:schemeClr val="bg1"/>
                </a:solidFill>
                <a:latin typeface="+mj-lt"/>
                <a:cs typeface="Lato Light"/>
              </a:rPr>
              <a:t> </a:t>
            </a:r>
            <a:endParaRPr lang="en-US" altLang="zh-CN" sz="1600" b="1" dirty="0" smtClean="0">
              <a:solidFill>
                <a:schemeClr val="bg1"/>
              </a:solidFill>
              <a:latin typeface="+mj-lt"/>
              <a:cs typeface="Lato Light"/>
            </a:endParaRPr>
          </a:p>
          <a:p>
            <a:pPr algn="l"/>
            <a:r>
              <a:rPr lang="en-US" altLang="en-US" sz="1600" b="1" dirty="0" smtClean="0">
                <a:solidFill>
                  <a:schemeClr val="bg1"/>
                </a:solidFill>
                <a:latin typeface="+mj-lt"/>
                <a:cs typeface="Lato Light"/>
                <a:sym typeface="+mn-ea"/>
              </a:rPr>
              <a:t>执法岗位公务员培训</a:t>
            </a:r>
            <a:endParaRPr lang="en-US" altLang="en-US" sz="1600" b="1" dirty="0" smtClean="0">
              <a:solidFill>
                <a:schemeClr val="bg1"/>
              </a:solidFill>
              <a:latin typeface="+mj-lt"/>
              <a:cs typeface="Lato Light"/>
            </a:endParaRPr>
          </a:p>
          <a:p>
            <a:pPr algn="l"/>
            <a:endParaRPr lang="en-US" altLang="en-US" sz="1600" b="1" dirty="0">
              <a:solidFill>
                <a:schemeClr val="bg1"/>
              </a:solidFill>
              <a:latin typeface="+mj-lt"/>
              <a:cs typeface="Lato Light"/>
            </a:endParaRPr>
          </a:p>
        </p:txBody>
      </p:sp>
      <p:sp>
        <p:nvSpPr>
          <p:cNvPr id="3" name="Rectangle 13"/>
          <p:cNvSpPr/>
          <p:nvPr/>
        </p:nvSpPr>
        <p:spPr>
          <a:xfrm rot="5400000">
            <a:off x="5890078" y="-1124731"/>
            <a:ext cx="1070998" cy="4714908"/>
          </a:xfrm>
          <a:prstGeom prst="rect">
            <a:avLst/>
          </a:prstGeom>
          <a:solidFill>
            <a:srgbClr val="E5E5E5"/>
          </a:solidFill>
          <a:ln>
            <a:noFill/>
          </a:ln>
          <a:effectLst>
            <a:outerShdw blurRad="101600" dist="76200" dir="5400000" algn="t" rotWithShape="0">
              <a:prstClr val="black">
                <a:alpha val="3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sz="635" dirty="0">
              <a:latin typeface="+mj-lt"/>
            </a:endParaRPr>
          </a:p>
        </p:txBody>
      </p:sp>
      <p:sp>
        <p:nvSpPr>
          <p:cNvPr id="4" name="Rectangle 7"/>
          <p:cNvSpPr/>
          <p:nvPr/>
        </p:nvSpPr>
        <p:spPr>
          <a:xfrm rot="5400000">
            <a:off x="5532993" y="-739229"/>
            <a:ext cx="998992" cy="392909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sz="635" dirty="0">
              <a:latin typeface="+mj-lt"/>
            </a:endParaRPr>
          </a:p>
        </p:txBody>
      </p:sp>
      <p:sp>
        <p:nvSpPr>
          <p:cNvPr id="5" name="Title 20"/>
          <p:cNvSpPr txBox="1"/>
          <p:nvPr/>
        </p:nvSpPr>
        <p:spPr>
          <a:xfrm>
            <a:off x="4071754" y="808350"/>
            <a:ext cx="3816424" cy="738505"/>
          </a:xfrm>
          <a:prstGeom prst="rect">
            <a:avLst/>
          </a:prstGeom>
        </p:spPr>
        <p:txBody>
          <a:bodyPr vert="horz" wrap="square" lIns="43103" tIns="0" rIns="43103" bIns="0" rtlCol="0" anchor="ctr"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900" kern="1200">
                <a:solidFill>
                  <a:schemeClr val="accent6"/>
                </a:solidFill>
                <a:latin typeface="Source Sans Pro ExtraLight"/>
                <a:ea typeface="+mj-ea"/>
                <a:cs typeface="Source Sans Pro ExtraLight"/>
              </a:defRPr>
            </a:lvl1pPr>
          </a:lstStyle>
          <a:p>
            <a:pPr lvl="0" algn="l"/>
            <a:endParaRPr lang="en-US" altLang="en-US" sz="1600" b="1" dirty="0" smtClean="0">
              <a:solidFill>
                <a:schemeClr val="bg1"/>
              </a:solidFill>
              <a:latin typeface="+mj-lt"/>
              <a:cs typeface="Lato Light"/>
            </a:endParaRPr>
          </a:p>
          <a:p>
            <a:pPr lvl="0" algn="l"/>
            <a:r>
              <a:rPr lang="en-US" altLang="en-US" sz="1600" b="1" dirty="0" smtClean="0">
                <a:solidFill>
                  <a:schemeClr val="bg1"/>
                </a:solidFill>
                <a:latin typeface="+mj-lt"/>
                <a:cs typeface="Lato Light"/>
              </a:rPr>
              <a:t>理想信念和党性教育培训</a:t>
            </a:r>
            <a:endParaRPr lang="en-US" altLang="en-US" sz="1600" b="1" dirty="0" smtClean="0">
              <a:solidFill>
                <a:schemeClr val="bg1"/>
              </a:solidFill>
              <a:latin typeface="+mj-lt"/>
              <a:cs typeface="Lato Light"/>
            </a:endParaRPr>
          </a:p>
          <a:p>
            <a:pPr lvl="0" algn="l"/>
            <a:endParaRPr lang="en-US" altLang="en-US" sz="1600" b="1" dirty="0" smtClean="0">
              <a:solidFill>
                <a:schemeClr val="bg1"/>
              </a:solidFill>
              <a:latin typeface="+mj-lt"/>
              <a:cs typeface="Lato Light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11" grpId="0" bldLvl="0" animBg="1"/>
      <p:bldP spid="12" grpId="0" bldLvl="0" animBg="1"/>
      <p:bldP spid="13" grpId="0"/>
      <p:bldP spid="42" grpId="0"/>
      <p:bldP spid="25" grpId="0" bldLvl="0" animBg="1"/>
      <p:bldP spid="22" grpId="0"/>
      <p:bldP spid="14" grpId="0" bldLvl="0" animBg="1"/>
      <p:bldP spid="15" grpId="0" bldLvl="0" animBg="1"/>
      <p:bldP spid="16" grpId="0"/>
      <p:bldP spid="3" grpId="0" bldLvl="0" animBg="1"/>
      <p:bldP spid="4" grpId="0" bldLvl="0" animBg="1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13"/>
          <p:cNvSpPr/>
          <p:nvPr/>
        </p:nvSpPr>
        <p:spPr>
          <a:xfrm rot="5400000">
            <a:off x="5915642" y="1225826"/>
            <a:ext cx="1019511" cy="4714908"/>
          </a:xfrm>
          <a:prstGeom prst="rect">
            <a:avLst/>
          </a:prstGeom>
          <a:solidFill>
            <a:srgbClr val="E5E5E5"/>
          </a:solidFill>
          <a:ln>
            <a:noFill/>
          </a:ln>
          <a:effectLst>
            <a:outerShdw blurRad="101600" dist="76200" dir="5400000" algn="t" rotWithShape="0">
              <a:prstClr val="black">
                <a:alpha val="3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35" dirty="0">
              <a:latin typeface="+mj-lt"/>
            </a:endParaRPr>
          </a:p>
        </p:txBody>
      </p:sp>
      <p:grpSp>
        <p:nvGrpSpPr>
          <p:cNvPr id="2" name="组合 32"/>
          <p:cNvGrpSpPr/>
          <p:nvPr/>
        </p:nvGrpSpPr>
        <p:grpSpPr>
          <a:xfrm>
            <a:off x="2196000" y="598396"/>
            <a:ext cx="6948000" cy="126642"/>
            <a:chOff x="2492152" y="625252"/>
            <a:chExt cx="6804248" cy="126642"/>
          </a:xfrm>
        </p:grpSpPr>
        <p:sp>
          <p:nvSpPr>
            <p:cNvPr id="30" name="矩形 29"/>
            <p:cNvSpPr/>
            <p:nvPr/>
          </p:nvSpPr>
          <p:spPr>
            <a:xfrm>
              <a:off x="2492152" y="625252"/>
              <a:ext cx="6804248" cy="36000"/>
            </a:xfrm>
            <a:prstGeom prst="rect">
              <a:avLst/>
            </a:prstGeom>
            <a:solidFill>
              <a:srgbClr val="8FC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2" name="矩形 31"/>
            <p:cNvSpPr/>
            <p:nvPr/>
          </p:nvSpPr>
          <p:spPr>
            <a:xfrm>
              <a:off x="2492152" y="715894"/>
              <a:ext cx="6804248" cy="36000"/>
            </a:xfrm>
            <a:prstGeom prst="rect">
              <a:avLst/>
            </a:prstGeom>
            <a:solidFill>
              <a:srgbClr val="8FC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51" name="Picture 2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673" y="256052"/>
            <a:ext cx="720080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Rectangle 13"/>
          <p:cNvSpPr/>
          <p:nvPr/>
        </p:nvSpPr>
        <p:spPr>
          <a:xfrm rot="5400000">
            <a:off x="5890078" y="63354"/>
            <a:ext cx="1070998" cy="4714908"/>
          </a:xfrm>
          <a:prstGeom prst="rect">
            <a:avLst/>
          </a:prstGeom>
          <a:solidFill>
            <a:srgbClr val="E5E5E5"/>
          </a:solidFill>
          <a:ln>
            <a:noFill/>
          </a:ln>
          <a:effectLst>
            <a:outerShdw blurRad="101600" dist="76200" dir="5400000" algn="t" rotWithShape="0">
              <a:prstClr val="black">
                <a:alpha val="3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35" dirty="0">
              <a:latin typeface="+mj-lt"/>
            </a:endParaRPr>
          </a:p>
        </p:txBody>
      </p:sp>
      <p:sp>
        <p:nvSpPr>
          <p:cNvPr id="12" name="Rectangle 7"/>
          <p:cNvSpPr/>
          <p:nvPr/>
        </p:nvSpPr>
        <p:spPr>
          <a:xfrm rot="5400000">
            <a:off x="5536803" y="470446"/>
            <a:ext cx="998992" cy="392909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35" dirty="0">
              <a:latin typeface="+mj-lt"/>
            </a:endParaRPr>
          </a:p>
        </p:txBody>
      </p:sp>
      <p:sp>
        <p:nvSpPr>
          <p:cNvPr id="13" name="Title 20"/>
          <p:cNvSpPr txBox="1"/>
          <p:nvPr/>
        </p:nvSpPr>
        <p:spPr>
          <a:xfrm>
            <a:off x="4071754" y="2188840"/>
            <a:ext cx="3816424" cy="245745"/>
          </a:xfrm>
          <a:prstGeom prst="rect">
            <a:avLst/>
          </a:prstGeom>
        </p:spPr>
        <p:txBody>
          <a:bodyPr vert="horz" wrap="square" lIns="43103" tIns="0" rIns="43103" bIns="0" rtlCol="0" anchor="ctr"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900" kern="1200">
                <a:solidFill>
                  <a:schemeClr val="accent6"/>
                </a:solidFill>
                <a:latin typeface="Source Sans Pro ExtraLight"/>
                <a:ea typeface="+mj-ea"/>
                <a:cs typeface="Source Sans Pro ExtraLight"/>
              </a:defRPr>
            </a:lvl1pPr>
          </a:lstStyle>
          <a:p>
            <a:pPr lvl="0" algn="l"/>
            <a:r>
              <a:rPr lang="en-US" altLang="en-US" sz="1600" b="1" dirty="0" smtClean="0">
                <a:solidFill>
                  <a:schemeClr val="bg1"/>
                </a:solidFill>
                <a:latin typeface="+mj-lt"/>
                <a:cs typeface="Lato Light"/>
                <a:sym typeface="+mn-ea"/>
              </a:rPr>
              <a:t>深入开展学习交流</a:t>
            </a:r>
            <a:endParaRPr lang="en-US" altLang="en-US" sz="1600" b="1" dirty="0" smtClean="0">
              <a:solidFill>
                <a:schemeClr val="bg1"/>
              </a:solidFill>
              <a:latin typeface="+mj-lt"/>
              <a:cs typeface="Lato Light"/>
              <a:sym typeface="+mn-ea"/>
            </a:endParaRPr>
          </a:p>
        </p:txBody>
      </p:sp>
      <p:sp>
        <p:nvSpPr>
          <p:cNvPr id="42" name="TextBox 89"/>
          <p:cNvSpPr txBox="1"/>
          <p:nvPr/>
        </p:nvSpPr>
        <p:spPr>
          <a:xfrm>
            <a:off x="539722" y="1489383"/>
            <a:ext cx="3286148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endParaRPr lang="zh-CN" altLang="zh-CN" sz="2400" b="1" dirty="0" smtClean="0">
              <a:solidFill>
                <a:srgbClr val="777777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zh-CN" sz="2400" b="1" dirty="0" smtClean="0">
                <a:solidFill>
                  <a:srgbClr val="77777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（二）开展优化营商环境全员培训</a:t>
            </a:r>
            <a:endParaRPr lang="zh-CN" altLang="zh-CN" sz="2400" b="1" dirty="0" smtClean="0">
              <a:solidFill>
                <a:srgbClr val="777777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45" name="直接连接符 62"/>
          <p:cNvCxnSpPr/>
          <p:nvPr/>
        </p:nvCxnSpPr>
        <p:spPr>
          <a:xfrm>
            <a:off x="4071934" y="928674"/>
            <a:ext cx="1" cy="43924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7"/>
          <p:cNvSpPr/>
          <p:nvPr/>
        </p:nvSpPr>
        <p:spPr>
          <a:xfrm rot="5400000">
            <a:off x="5564437" y="1648404"/>
            <a:ext cx="936104" cy="392909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35" dirty="0">
              <a:latin typeface="+mj-lt"/>
            </a:endParaRPr>
          </a:p>
        </p:txBody>
      </p:sp>
      <p:sp>
        <p:nvSpPr>
          <p:cNvPr id="22" name="Title 20"/>
          <p:cNvSpPr txBox="1"/>
          <p:nvPr/>
        </p:nvSpPr>
        <p:spPr>
          <a:xfrm>
            <a:off x="4139317" y="3446091"/>
            <a:ext cx="3379957" cy="245745"/>
          </a:xfrm>
          <a:prstGeom prst="rect">
            <a:avLst/>
          </a:prstGeom>
        </p:spPr>
        <p:txBody>
          <a:bodyPr vert="horz" wrap="square" lIns="43103" tIns="0" rIns="43103" bIns="0" rtlCol="0" anchor="ctr"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900" kern="1200">
                <a:solidFill>
                  <a:schemeClr val="accent6"/>
                </a:solidFill>
                <a:latin typeface="Source Sans Pro ExtraLight"/>
                <a:ea typeface="+mj-ea"/>
                <a:cs typeface="Source Sans Pro ExtraLight"/>
              </a:defRPr>
            </a:lvl1pPr>
          </a:lstStyle>
          <a:p>
            <a:pPr lvl="0" algn="l"/>
            <a:r>
              <a:rPr altLang="en-US" sz="1600" b="1" dirty="0" smtClean="0">
                <a:solidFill>
                  <a:schemeClr val="bg1"/>
                </a:solidFill>
                <a:latin typeface="+mj-lt"/>
                <a:cs typeface="Lato Light"/>
                <a:sym typeface="+mn-ea"/>
              </a:rPr>
              <a:t>开展“企业评、群众议”活动</a:t>
            </a:r>
            <a:endParaRPr altLang="en-US" sz="1600" b="1" dirty="0" smtClean="0">
              <a:solidFill>
                <a:schemeClr val="bg1"/>
              </a:solidFill>
              <a:latin typeface="+mj-lt"/>
              <a:cs typeface="Lato Light"/>
              <a:sym typeface="+mn-ea"/>
            </a:endParaRPr>
          </a:p>
        </p:txBody>
      </p:sp>
      <p:sp>
        <p:nvSpPr>
          <p:cNvPr id="14" name="Rectangle 13"/>
          <p:cNvSpPr/>
          <p:nvPr/>
        </p:nvSpPr>
        <p:spPr>
          <a:xfrm rot="5400000">
            <a:off x="5915260" y="2449833"/>
            <a:ext cx="1019511" cy="4714908"/>
          </a:xfrm>
          <a:prstGeom prst="rect">
            <a:avLst/>
          </a:prstGeom>
          <a:solidFill>
            <a:srgbClr val="E5E5E5"/>
          </a:solidFill>
          <a:ln>
            <a:noFill/>
          </a:ln>
          <a:effectLst>
            <a:outerShdw blurRad="101600" dist="76200" dir="5400000" algn="t" rotWithShape="0">
              <a:prstClr val="black">
                <a:alpha val="3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35" dirty="0">
              <a:latin typeface="+mj-lt"/>
            </a:endParaRPr>
          </a:p>
        </p:txBody>
      </p:sp>
      <p:sp>
        <p:nvSpPr>
          <p:cNvPr id="15" name="Rectangle 7"/>
          <p:cNvSpPr/>
          <p:nvPr/>
        </p:nvSpPr>
        <p:spPr>
          <a:xfrm rot="5400000">
            <a:off x="5568247" y="2888921"/>
            <a:ext cx="936104" cy="392909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35" dirty="0">
              <a:latin typeface="+mj-lt"/>
            </a:endParaRPr>
          </a:p>
        </p:txBody>
      </p:sp>
      <p:sp>
        <p:nvSpPr>
          <p:cNvPr id="16" name="Title 20"/>
          <p:cNvSpPr txBox="1"/>
          <p:nvPr/>
        </p:nvSpPr>
        <p:spPr>
          <a:xfrm>
            <a:off x="4067562" y="4441959"/>
            <a:ext cx="3379957" cy="738505"/>
          </a:xfrm>
          <a:prstGeom prst="rect">
            <a:avLst/>
          </a:prstGeom>
        </p:spPr>
        <p:txBody>
          <a:bodyPr vert="horz" wrap="square" lIns="43103" tIns="0" rIns="43103" bIns="0" rtlCol="0" anchor="ctr"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900" kern="1200">
                <a:solidFill>
                  <a:schemeClr val="accent6"/>
                </a:solidFill>
                <a:latin typeface="Source Sans Pro ExtraLight"/>
                <a:ea typeface="+mj-ea"/>
                <a:cs typeface="Source Sans Pro ExtraLight"/>
              </a:defRPr>
            </a:lvl1pPr>
          </a:lstStyle>
          <a:p>
            <a:pPr lvl="0" algn="l"/>
            <a:r>
              <a:rPr lang="en-US" altLang="zh-CN" sz="1600" b="1" dirty="0" smtClean="0">
                <a:solidFill>
                  <a:schemeClr val="bg1"/>
                </a:solidFill>
                <a:latin typeface="+mj-lt"/>
                <a:cs typeface="Lato Light"/>
              </a:rPr>
              <a:t> </a:t>
            </a:r>
            <a:endParaRPr lang="en-US" altLang="zh-CN" sz="1600" b="1" dirty="0" smtClean="0">
              <a:solidFill>
                <a:schemeClr val="bg1"/>
              </a:solidFill>
              <a:latin typeface="+mj-lt"/>
              <a:cs typeface="Lato Light"/>
            </a:endParaRPr>
          </a:p>
          <a:p>
            <a:pPr algn="l"/>
            <a:r>
              <a:rPr lang="en-US" altLang="en-US" sz="1600" b="1" dirty="0" smtClean="0">
                <a:solidFill>
                  <a:schemeClr val="bg1"/>
                </a:solidFill>
                <a:latin typeface="+mj-lt"/>
                <a:cs typeface="Lato Light"/>
                <a:sym typeface="+mn-ea"/>
              </a:rPr>
              <a:t>“打造市场化、法治化、国际化营商环境”金点子征集活动</a:t>
            </a:r>
            <a:endParaRPr lang="en-US" altLang="en-US" sz="1600" b="1" dirty="0" smtClean="0">
              <a:solidFill>
                <a:schemeClr val="bg1"/>
              </a:solidFill>
              <a:latin typeface="+mj-lt"/>
              <a:cs typeface="Lato Light"/>
              <a:sym typeface="+mn-ea"/>
            </a:endParaRPr>
          </a:p>
        </p:txBody>
      </p:sp>
      <p:sp>
        <p:nvSpPr>
          <p:cNvPr id="3" name="Rectangle 13"/>
          <p:cNvSpPr/>
          <p:nvPr/>
        </p:nvSpPr>
        <p:spPr>
          <a:xfrm rot="5400000">
            <a:off x="5890078" y="-1124731"/>
            <a:ext cx="1070998" cy="4714908"/>
          </a:xfrm>
          <a:prstGeom prst="rect">
            <a:avLst/>
          </a:prstGeom>
          <a:solidFill>
            <a:srgbClr val="E5E5E5"/>
          </a:solidFill>
          <a:ln>
            <a:noFill/>
          </a:ln>
          <a:effectLst>
            <a:outerShdw blurRad="101600" dist="76200" dir="5400000" algn="t" rotWithShape="0">
              <a:prstClr val="black">
                <a:alpha val="3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sz="635" dirty="0">
              <a:latin typeface="+mj-lt"/>
            </a:endParaRPr>
          </a:p>
        </p:txBody>
      </p:sp>
      <p:sp>
        <p:nvSpPr>
          <p:cNvPr id="4" name="Rectangle 7"/>
          <p:cNvSpPr/>
          <p:nvPr/>
        </p:nvSpPr>
        <p:spPr>
          <a:xfrm rot="5400000">
            <a:off x="5532993" y="-739229"/>
            <a:ext cx="998992" cy="392909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sz="635" dirty="0">
              <a:latin typeface="+mj-lt"/>
            </a:endParaRPr>
          </a:p>
        </p:txBody>
      </p:sp>
      <p:sp>
        <p:nvSpPr>
          <p:cNvPr id="5" name="Title 20"/>
          <p:cNvSpPr txBox="1"/>
          <p:nvPr/>
        </p:nvSpPr>
        <p:spPr>
          <a:xfrm>
            <a:off x="4071754" y="931540"/>
            <a:ext cx="3816424" cy="492125"/>
          </a:xfrm>
          <a:prstGeom prst="rect">
            <a:avLst/>
          </a:prstGeom>
        </p:spPr>
        <p:txBody>
          <a:bodyPr vert="horz" wrap="square" lIns="43103" tIns="0" rIns="43103" bIns="0" rtlCol="0" anchor="ctr"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900" kern="1200">
                <a:solidFill>
                  <a:schemeClr val="accent6"/>
                </a:solidFill>
                <a:latin typeface="Source Sans Pro ExtraLight"/>
                <a:ea typeface="+mj-ea"/>
                <a:cs typeface="Source Sans Pro ExtraLight"/>
              </a:defRPr>
            </a:lvl1pPr>
          </a:lstStyle>
          <a:p>
            <a:pPr lvl="0" algn="l"/>
            <a:endParaRPr lang="en-US" altLang="en-US" sz="1600" b="1" dirty="0" smtClean="0">
              <a:solidFill>
                <a:schemeClr val="bg1"/>
              </a:solidFill>
              <a:latin typeface="+mj-lt"/>
              <a:cs typeface="Lato Light"/>
            </a:endParaRPr>
          </a:p>
          <a:p>
            <a:pPr lvl="0" algn="l"/>
            <a:r>
              <a:rPr lang="en-US" altLang="en-US" sz="1600" b="1" dirty="0" smtClean="0">
                <a:solidFill>
                  <a:schemeClr val="bg1"/>
                </a:solidFill>
                <a:latin typeface="+mj-lt"/>
                <a:cs typeface="Lato Light"/>
              </a:rPr>
              <a:t>“营商环境就是我们自己”专题讨论</a:t>
            </a:r>
            <a:endParaRPr lang="en-US" altLang="en-US" sz="1600" b="1" dirty="0" smtClean="0">
              <a:solidFill>
                <a:schemeClr val="bg1"/>
              </a:solidFill>
              <a:latin typeface="+mj-lt"/>
              <a:cs typeface="Lato Light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bldLvl="0" animBg="1"/>
      <p:bldP spid="11" grpId="0" bldLvl="0" animBg="1"/>
      <p:bldP spid="12" grpId="0" bldLvl="0" animBg="1"/>
      <p:bldP spid="13" grpId="0"/>
      <p:bldP spid="42" grpId="0"/>
      <p:bldP spid="25" grpId="0" bldLvl="0" animBg="1"/>
      <p:bldP spid="22" grpId="0"/>
      <p:bldP spid="14" grpId="0" bldLvl="0" animBg="1"/>
      <p:bldP spid="15" grpId="0" bldLvl="0" animBg="1"/>
      <p:bldP spid="16" grpId="0"/>
      <p:bldP spid="3" grpId="0" bldLvl="0" animBg="1"/>
      <p:bldP spid="4" grpId="0" bldLvl="0" animBg="1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13"/>
          <p:cNvSpPr/>
          <p:nvPr/>
        </p:nvSpPr>
        <p:spPr>
          <a:xfrm rot="5400000">
            <a:off x="5915642" y="1225826"/>
            <a:ext cx="1019511" cy="4714908"/>
          </a:xfrm>
          <a:prstGeom prst="rect">
            <a:avLst/>
          </a:prstGeom>
          <a:solidFill>
            <a:srgbClr val="E5E5E5"/>
          </a:solidFill>
          <a:ln>
            <a:noFill/>
          </a:ln>
          <a:effectLst>
            <a:outerShdw blurRad="101600" dist="76200" dir="5400000" algn="t" rotWithShape="0">
              <a:prstClr val="black">
                <a:alpha val="3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35" dirty="0">
              <a:latin typeface="+mj-lt"/>
            </a:endParaRPr>
          </a:p>
        </p:txBody>
      </p:sp>
      <p:grpSp>
        <p:nvGrpSpPr>
          <p:cNvPr id="2" name="组合 32"/>
          <p:cNvGrpSpPr/>
          <p:nvPr/>
        </p:nvGrpSpPr>
        <p:grpSpPr>
          <a:xfrm>
            <a:off x="2196000" y="598396"/>
            <a:ext cx="6948000" cy="126642"/>
            <a:chOff x="2492152" y="625252"/>
            <a:chExt cx="6804248" cy="126642"/>
          </a:xfrm>
        </p:grpSpPr>
        <p:sp>
          <p:nvSpPr>
            <p:cNvPr id="30" name="矩形 29"/>
            <p:cNvSpPr/>
            <p:nvPr/>
          </p:nvSpPr>
          <p:spPr>
            <a:xfrm>
              <a:off x="2492152" y="625252"/>
              <a:ext cx="6804248" cy="36000"/>
            </a:xfrm>
            <a:prstGeom prst="rect">
              <a:avLst/>
            </a:prstGeom>
            <a:solidFill>
              <a:srgbClr val="8FC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2" name="矩形 31"/>
            <p:cNvSpPr/>
            <p:nvPr/>
          </p:nvSpPr>
          <p:spPr>
            <a:xfrm>
              <a:off x="2492152" y="715894"/>
              <a:ext cx="6804248" cy="36000"/>
            </a:xfrm>
            <a:prstGeom prst="rect">
              <a:avLst/>
            </a:prstGeom>
            <a:solidFill>
              <a:srgbClr val="8FC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51" name="Picture 2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673" y="256052"/>
            <a:ext cx="720080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Rectangle 13"/>
          <p:cNvSpPr/>
          <p:nvPr/>
        </p:nvSpPr>
        <p:spPr>
          <a:xfrm rot="5400000">
            <a:off x="5890078" y="63354"/>
            <a:ext cx="1070998" cy="4714908"/>
          </a:xfrm>
          <a:prstGeom prst="rect">
            <a:avLst/>
          </a:prstGeom>
          <a:solidFill>
            <a:srgbClr val="E5E5E5"/>
          </a:solidFill>
          <a:ln>
            <a:noFill/>
          </a:ln>
          <a:effectLst>
            <a:outerShdw blurRad="101600" dist="76200" dir="5400000" algn="t" rotWithShape="0">
              <a:prstClr val="black">
                <a:alpha val="3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35" dirty="0">
              <a:latin typeface="+mj-lt"/>
            </a:endParaRPr>
          </a:p>
        </p:txBody>
      </p:sp>
      <p:sp>
        <p:nvSpPr>
          <p:cNvPr id="12" name="Rectangle 7"/>
          <p:cNvSpPr/>
          <p:nvPr/>
        </p:nvSpPr>
        <p:spPr>
          <a:xfrm rot="5400000">
            <a:off x="5536803" y="470446"/>
            <a:ext cx="998992" cy="392909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35" dirty="0">
              <a:latin typeface="+mj-lt"/>
            </a:endParaRPr>
          </a:p>
        </p:txBody>
      </p:sp>
      <p:sp>
        <p:nvSpPr>
          <p:cNvPr id="13" name="Title 20"/>
          <p:cNvSpPr txBox="1"/>
          <p:nvPr/>
        </p:nvSpPr>
        <p:spPr>
          <a:xfrm>
            <a:off x="4067944" y="2252340"/>
            <a:ext cx="3816424" cy="245745"/>
          </a:xfrm>
          <a:prstGeom prst="rect">
            <a:avLst/>
          </a:prstGeom>
        </p:spPr>
        <p:txBody>
          <a:bodyPr vert="horz" wrap="square" lIns="43103" tIns="0" rIns="43103" bIns="0" rtlCol="0" anchor="ctr"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900" kern="1200">
                <a:solidFill>
                  <a:schemeClr val="accent6"/>
                </a:solidFill>
                <a:latin typeface="Source Sans Pro ExtraLight"/>
                <a:ea typeface="+mj-ea"/>
                <a:cs typeface="Source Sans Pro ExtraLight"/>
              </a:defRPr>
            </a:lvl1pPr>
          </a:lstStyle>
          <a:p>
            <a:pPr lvl="0" algn="l"/>
            <a:r>
              <a:rPr lang="en-US" altLang="en-US" sz="1600" b="1" dirty="0" smtClean="0">
                <a:solidFill>
                  <a:schemeClr val="bg1"/>
                </a:solidFill>
                <a:latin typeface="+mj-lt"/>
                <a:cs typeface="Lato Light"/>
                <a:sym typeface="+mn-ea"/>
              </a:rPr>
              <a:t>丰富“万人进万企”和党员进社区活动</a:t>
            </a:r>
            <a:endParaRPr lang="en-US" altLang="en-US" sz="1600" b="1" dirty="0" smtClean="0">
              <a:solidFill>
                <a:schemeClr val="bg1"/>
              </a:solidFill>
              <a:latin typeface="+mj-lt"/>
              <a:cs typeface="Lato Light"/>
              <a:sym typeface="+mn-ea"/>
            </a:endParaRPr>
          </a:p>
        </p:txBody>
      </p:sp>
      <p:sp>
        <p:nvSpPr>
          <p:cNvPr id="42" name="TextBox 89"/>
          <p:cNvSpPr txBox="1"/>
          <p:nvPr/>
        </p:nvSpPr>
        <p:spPr>
          <a:xfrm>
            <a:off x="539722" y="1489383"/>
            <a:ext cx="3286148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endParaRPr lang="zh-CN" altLang="zh-CN" sz="2400" b="1" dirty="0" smtClean="0">
              <a:solidFill>
                <a:srgbClr val="777777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zh-CN" sz="2400" b="1" dirty="0" smtClean="0">
                <a:solidFill>
                  <a:srgbClr val="77777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（三）开展优化营商环境岗位践行活动</a:t>
            </a:r>
            <a:endParaRPr lang="zh-CN" altLang="zh-CN" sz="2400" b="1" dirty="0" smtClean="0">
              <a:solidFill>
                <a:srgbClr val="777777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45" name="直接连接符 62"/>
          <p:cNvCxnSpPr/>
          <p:nvPr/>
        </p:nvCxnSpPr>
        <p:spPr>
          <a:xfrm>
            <a:off x="4071934" y="928674"/>
            <a:ext cx="1" cy="43924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7"/>
          <p:cNvSpPr/>
          <p:nvPr/>
        </p:nvSpPr>
        <p:spPr>
          <a:xfrm rot="5400000">
            <a:off x="5564437" y="1648404"/>
            <a:ext cx="936104" cy="392909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35" dirty="0">
              <a:latin typeface="+mj-lt"/>
            </a:endParaRPr>
          </a:p>
        </p:txBody>
      </p:sp>
      <p:sp>
        <p:nvSpPr>
          <p:cNvPr id="22" name="Title 20"/>
          <p:cNvSpPr txBox="1"/>
          <p:nvPr/>
        </p:nvSpPr>
        <p:spPr>
          <a:xfrm>
            <a:off x="4139952" y="3460696"/>
            <a:ext cx="3379957" cy="245745"/>
          </a:xfrm>
          <a:prstGeom prst="rect">
            <a:avLst/>
          </a:prstGeom>
        </p:spPr>
        <p:txBody>
          <a:bodyPr vert="horz" wrap="square" lIns="43103" tIns="0" rIns="43103" bIns="0" rtlCol="0" anchor="ctr"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900" kern="1200">
                <a:solidFill>
                  <a:schemeClr val="accent6"/>
                </a:solidFill>
                <a:latin typeface="Source Sans Pro ExtraLight"/>
                <a:ea typeface="+mj-ea"/>
                <a:cs typeface="Source Sans Pro ExtraLight"/>
              </a:defRPr>
            </a:lvl1pPr>
          </a:lstStyle>
          <a:p>
            <a:pPr lvl="0" algn="l"/>
            <a:r>
              <a:rPr altLang="en-US" sz="1600" b="1" dirty="0" smtClean="0">
                <a:solidFill>
                  <a:schemeClr val="bg1"/>
                </a:solidFill>
                <a:latin typeface="+mj-lt"/>
                <a:cs typeface="Lato Light"/>
                <a:sym typeface="+mn-ea"/>
              </a:rPr>
              <a:t>加强岗位实践锻炼</a:t>
            </a:r>
            <a:endParaRPr altLang="en-US" sz="1600" b="1" dirty="0" smtClean="0">
              <a:solidFill>
                <a:schemeClr val="bg1"/>
              </a:solidFill>
              <a:latin typeface="+mj-lt"/>
              <a:cs typeface="Lato Light"/>
              <a:sym typeface="+mn-ea"/>
            </a:endParaRPr>
          </a:p>
        </p:txBody>
      </p:sp>
      <p:sp>
        <p:nvSpPr>
          <p:cNvPr id="14" name="Rectangle 13"/>
          <p:cNvSpPr/>
          <p:nvPr/>
        </p:nvSpPr>
        <p:spPr>
          <a:xfrm rot="5400000">
            <a:off x="5915260" y="2449833"/>
            <a:ext cx="1019511" cy="4714908"/>
          </a:xfrm>
          <a:prstGeom prst="rect">
            <a:avLst/>
          </a:prstGeom>
          <a:solidFill>
            <a:srgbClr val="E5E5E5"/>
          </a:solidFill>
          <a:ln>
            <a:noFill/>
          </a:ln>
          <a:effectLst>
            <a:outerShdw blurRad="101600" dist="76200" dir="5400000" algn="t" rotWithShape="0">
              <a:prstClr val="black">
                <a:alpha val="3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35" dirty="0">
              <a:latin typeface="+mj-lt"/>
            </a:endParaRPr>
          </a:p>
        </p:txBody>
      </p:sp>
      <p:sp>
        <p:nvSpPr>
          <p:cNvPr id="15" name="Rectangle 7"/>
          <p:cNvSpPr/>
          <p:nvPr/>
        </p:nvSpPr>
        <p:spPr>
          <a:xfrm rot="5400000">
            <a:off x="5568247" y="2888921"/>
            <a:ext cx="936104" cy="392909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35" dirty="0">
              <a:latin typeface="+mj-lt"/>
            </a:endParaRPr>
          </a:p>
        </p:txBody>
      </p:sp>
      <p:sp>
        <p:nvSpPr>
          <p:cNvPr id="16" name="Title 20"/>
          <p:cNvSpPr txBox="1"/>
          <p:nvPr/>
        </p:nvSpPr>
        <p:spPr>
          <a:xfrm>
            <a:off x="4139952" y="4781049"/>
            <a:ext cx="3379957" cy="245745"/>
          </a:xfrm>
          <a:prstGeom prst="rect">
            <a:avLst/>
          </a:prstGeom>
        </p:spPr>
        <p:txBody>
          <a:bodyPr vert="horz" wrap="square" lIns="43103" tIns="0" rIns="43103" bIns="0" rtlCol="0" anchor="ctr"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900" kern="1200">
                <a:solidFill>
                  <a:schemeClr val="accent6"/>
                </a:solidFill>
                <a:latin typeface="Source Sans Pro ExtraLight"/>
                <a:ea typeface="+mj-ea"/>
                <a:cs typeface="Source Sans Pro ExtraLight"/>
              </a:defRPr>
            </a:lvl1pPr>
          </a:lstStyle>
          <a:p>
            <a:pPr lvl="0" algn="l"/>
            <a:r>
              <a:rPr lang="en-US" altLang="zh-CN" sz="1600" b="1" dirty="0" smtClean="0">
                <a:solidFill>
                  <a:schemeClr val="bg1"/>
                </a:solidFill>
                <a:latin typeface="+mj-lt"/>
                <a:cs typeface="Lato Light"/>
              </a:rPr>
              <a:t> </a:t>
            </a:r>
            <a:r>
              <a:rPr lang="en-US" altLang="en-US" sz="1600" b="1" dirty="0" smtClean="0">
                <a:solidFill>
                  <a:schemeClr val="bg1"/>
                </a:solidFill>
                <a:latin typeface="+mj-lt"/>
                <a:cs typeface="Lato Light"/>
                <a:sym typeface="+mn-ea"/>
              </a:rPr>
              <a:t>全力打造法治化营商环境</a:t>
            </a:r>
            <a:endParaRPr lang="en-US" altLang="en-US" sz="1600" b="1" dirty="0" smtClean="0">
              <a:solidFill>
                <a:schemeClr val="bg1"/>
              </a:solidFill>
              <a:latin typeface="+mj-lt"/>
              <a:cs typeface="Lato Light"/>
              <a:sym typeface="+mn-ea"/>
            </a:endParaRPr>
          </a:p>
        </p:txBody>
      </p:sp>
      <p:sp>
        <p:nvSpPr>
          <p:cNvPr id="3" name="Rectangle 13"/>
          <p:cNvSpPr/>
          <p:nvPr/>
        </p:nvSpPr>
        <p:spPr>
          <a:xfrm rot="5400000">
            <a:off x="5890078" y="-1124731"/>
            <a:ext cx="1070998" cy="4714908"/>
          </a:xfrm>
          <a:prstGeom prst="rect">
            <a:avLst/>
          </a:prstGeom>
          <a:solidFill>
            <a:srgbClr val="E5E5E5"/>
          </a:solidFill>
          <a:ln>
            <a:noFill/>
          </a:ln>
          <a:effectLst>
            <a:outerShdw blurRad="101600" dist="76200" dir="5400000" algn="t" rotWithShape="0">
              <a:prstClr val="black">
                <a:alpha val="3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sz="635" dirty="0">
              <a:latin typeface="+mj-lt"/>
            </a:endParaRPr>
          </a:p>
        </p:txBody>
      </p:sp>
      <p:sp>
        <p:nvSpPr>
          <p:cNvPr id="4" name="Rectangle 7"/>
          <p:cNvSpPr/>
          <p:nvPr/>
        </p:nvSpPr>
        <p:spPr>
          <a:xfrm rot="5400000">
            <a:off x="5532993" y="-739229"/>
            <a:ext cx="998992" cy="392909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sz="635" dirty="0">
              <a:latin typeface="+mj-lt"/>
            </a:endParaRPr>
          </a:p>
        </p:txBody>
      </p:sp>
      <p:sp>
        <p:nvSpPr>
          <p:cNvPr id="5" name="Title 20"/>
          <p:cNvSpPr txBox="1"/>
          <p:nvPr/>
        </p:nvSpPr>
        <p:spPr>
          <a:xfrm>
            <a:off x="4071754" y="931540"/>
            <a:ext cx="3816424" cy="492125"/>
          </a:xfrm>
          <a:prstGeom prst="rect">
            <a:avLst/>
          </a:prstGeom>
        </p:spPr>
        <p:txBody>
          <a:bodyPr vert="horz" wrap="square" lIns="43103" tIns="0" rIns="43103" bIns="0" rtlCol="0" anchor="ctr"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900" kern="1200">
                <a:solidFill>
                  <a:schemeClr val="accent6"/>
                </a:solidFill>
                <a:latin typeface="Source Sans Pro ExtraLight"/>
                <a:ea typeface="+mj-ea"/>
                <a:cs typeface="Source Sans Pro ExtraLight"/>
              </a:defRPr>
            </a:lvl1pPr>
          </a:lstStyle>
          <a:p>
            <a:pPr lvl="0" algn="l"/>
            <a:endParaRPr lang="en-US" altLang="en-US" sz="1600" b="1" dirty="0" smtClean="0">
              <a:solidFill>
                <a:schemeClr val="bg1"/>
              </a:solidFill>
              <a:latin typeface="+mj-lt"/>
              <a:cs typeface="Lato Light"/>
            </a:endParaRPr>
          </a:p>
          <a:p>
            <a:pPr lvl="0" algn="l"/>
            <a:r>
              <a:rPr lang="en-US" altLang="en-US" sz="1600" b="1" dirty="0" smtClean="0">
                <a:solidFill>
                  <a:schemeClr val="bg1"/>
                </a:solidFill>
                <a:latin typeface="+mj-lt"/>
                <a:cs typeface="Lato Light"/>
              </a:rPr>
              <a:t>岗位练兵优服务行动</a:t>
            </a:r>
            <a:endParaRPr lang="en-US" altLang="en-US" sz="1600" b="1" dirty="0" smtClean="0">
              <a:solidFill>
                <a:schemeClr val="bg1"/>
              </a:solidFill>
              <a:latin typeface="+mj-lt"/>
              <a:cs typeface="Lato Light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bldLvl="0" animBg="1"/>
      <p:bldP spid="11" grpId="0" bldLvl="0" animBg="1"/>
      <p:bldP spid="12" grpId="0" bldLvl="0" animBg="1"/>
      <p:bldP spid="13" grpId="0"/>
      <p:bldP spid="42" grpId="0"/>
      <p:bldP spid="25" grpId="0" bldLvl="0" animBg="1"/>
      <p:bldP spid="22" grpId="0"/>
      <p:bldP spid="14" grpId="0" bldLvl="0" animBg="1"/>
      <p:bldP spid="15" grpId="0" bldLvl="0" animBg="1"/>
      <p:bldP spid="16" grpId="0"/>
      <p:bldP spid="3" grpId="0" bldLvl="0" animBg="1"/>
      <p:bldP spid="4" grpId="0" bldLvl="0" animBg="1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13"/>
          <p:cNvSpPr/>
          <p:nvPr/>
        </p:nvSpPr>
        <p:spPr>
          <a:xfrm rot="5400000">
            <a:off x="5919452" y="2141496"/>
            <a:ext cx="1019511" cy="4714908"/>
          </a:xfrm>
          <a:prstGeom prst="rect">
            <a:avLst/>
          </a:prstGeom>
          <a:solidFill>
            <a:srgbClr val="E5E5E5"/>
          </a:solidFill>
          <a:ln>
            <a:noFill/>
          </a:ln>
          <a:effectLst>
            <a:outerShdw blurRad="101600" dist="76200" dir="5400000" algn="t" rotWithShape="0">
              <a:prstClr val="black">
                <a:alpha val="3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35" dirty="0">
              <a:latin typeface="+mj-lt"/>
            </a:endParaRPr>
          </a:p>
        </p:txBody>
      </p:sp>
      <p:grpSp>
        <p:nvGrpSpPr>
          <p:cNvPr id="2" name="组合 32"/>
          <p:cNvGrpSpPr/>
          <p:nvPr/>
        </p:nvGrpSpPr>
        <p:grpSpPr>
          <a:xfrm>
            <a:off x="2196000" y="598396"/>
            <a:ext cx="6948000" cy="126642"/>
            <a:chOff x="2492152" y="625252"/>
            <a:chExt cx="6804248" cy="126642"/>
          </a:xfrm>
        </p:grpSpPr>
        <p:sp>
          <p:nvSpPr>
            <p:cNvPr id="30" name="矩形 29"/>
            <p:cNvSpPr/>
            <p:nvPr/>
          </p:nvSpPr>
          <p:spPr>
            <a:xfrm>
              <a:off x="2492152" y="625252"/>
              <a:ext cx="6804248" cy="36000"/>
            </a:xfrm>
            <a:prstGeom prst="rect">
              <a:avLst/>
            </a:prstGeom>
            <a:solidFill>
              <a:srgbClr val="8FC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2" name="矩形 31"/>
            <p:cNvSpPr/>
            <p:nvPr/>
          </p:nvSpPr>
          <p:spPr>
            <a:xfrm>
              <a:off x="2492152" y="715894"/>
              <a:ext cx="6804248" cy="36000"/>
            </a:xfrm>
            <a:prstGeom prst="rect">
              <a:avLst/>
            </a:prstGeom>
            <a:solidFill>
              <a:srgbClr val="8FC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51" name="Picture 2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673" y="256052"/>
            <a:ext cx="720080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Rectangle 13"/>
          <p:cNvSpPr/>
          <p:nvPr/>
        </p:nvSpPr>
        <p:spPr>
          <a:xfrm rot="5400000">
            <a:off x="5890078" y="767569"/>
            <a:ext cx="1070998" cy="4714908"/>
          </a:xfrm>
          <a:prstGeom prst="rect">
            <a:avLst/>
          </a:prstGeom>
          <a:solidFill>
            <a:srgbClr val="E5E5E5"/>
          </a:solidFill>
          <a:ln>
            <a:noFill/>
          </a:ln>
          <a:effectLst>
            <a:outerShdw blurRad="101600" dist="76200" dir="5400000" algn="t" rotWithShape="0">
              <a:prstClr val="black">
                <a:alpha val="3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35" dirty="0">
              <a:latin typeface="+mj-lt"/>
            </a:endParaRPr>
          </a:p>
        </p:txBody>
      </p:sp>
      <p:sp>
        <p:nvSpPr>
          <p:cNvPr id="12" name="Rectangle 7"/>
          <p:cNvSpPr/>
          <p:nvPr/>
        </p:nvSpPr>
        <p:spPr>
          <a:xfrm rot="5400000">
            <a:off x="5536803" y="1160691"/>
            <a:ext cx="998992" cy="392909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35" dirty="0">
              <a:latin typeface="+mj-lt"/>
            </a:endParaRPr>
          </a:p>
        </p:txBody>
      </p:sp>
      <p:sp>
        <p:nvSpPr>
          <p:cNvPr id="13" name="Title 20"/>
          <p:cNvSpPr txBox="1"/>
          <p:nvPr/>
        </p:nvSpPr>
        <p:spPr>
          <a:xfrm>
            <a:off x="4071754" y="2985130"/>
            <a:ext cx="3816424" cy="245745"/>
          </a:xfrm>
          <a:prstGeom prst="rect">
            <a:avLst/>
          </a:prstGeom>
        </p:spPr>
        <p:txBody>
          <a:bodyPr vert="horz" wrap="square" lIns="43103" tIns="0" rIns="43103" bIns="0" rtlCol="0" anchor="ctr"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900" kern="1200">
                <a:solidFill>
                  <a:schemeClr val="accent6"/>
                </a:solidFill>
                <a:latin typeface="Source Sans Pro ExtraLight"/>
                <a:ea typeface="+mj-ea"/>
                <a:cs typeface="Source Sans Pro ExtraLight"/>
              </a:defRPr>
            </a:lvl1pPr>
          </a:lstStyle>
          <a:p>
            <a:pPr lvl="0" algn="l"/>
            <a:r>
              <a:rPr lang="en-US" altLang="en-US" sz="1600" b="1" dirty="0" smtClean="0">
                <a:solidFill>
                  <a:schemeClr val="bg1"/>
                </a:solidFill>
                <a:latin typeface="+mj-lt"/>
                <a:cs typeface="Lato Light"/>
                <a:sym typeface="+mn-ea"/>
              </a:rPr>
              <a:t>组织“营商环境优秀窗口（岗）”评选</a:t>
            </a:r>
            <a:endParaRPr lang="en-US" altLang="en-US" sz="1600" b="1" dirty="0" smtClean="0">
              <a:solidFill>
                <a:schemeClr val="bg1"/>
              </a:solidFill>
              <a:latin typeface="+mj-lt"/>
              <a:cs typeface="Lato Light"/>
              <a:sym typeface="+mn-ea"/>
            </a:endParaRPr>
          </a:p>
        </p:txBody>
      </p:sp>
      <p:sp>
        <p:nvSpPr>
          <p:cNvPr id="42" name="TextBox 89"/>
          <p:cNvSpPr txBox="1"/>
          <p:nvPr/>
        </p:nvSpPr>
        <p:spPr>
          <a:xfrm>
            <a:off x="539722" y="1489383"/>
            <a:ext cx="3286148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endParaRPr lang="zh-CN" altLang="zh-CN" sz="2400" b="1" dirty="0" smtClean="0">
              <a:solidFill>
                <a:srgbClr val="777777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zh-CN" sz="2400" b="1" dirty="0" smtClean="0">
                <a:solidFill>
                  <a:srgbClr val="77777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（四）开展营商环境先进典型选树工作</a:t>
            </a:r>
            <a:endParaRPr lang="zh-CN" altLang="zh-CN" sz="2400" b="1" dirty="0" smtClean="0">
              <a:solidFill>
                <a:srgbClr val="777777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45" name="直接连接符 62"/>
          <p:cNvCxnSpPr/>
          <p:nvPr/>
        </p:nvCxnSpPr>
        <p:spPr>
          <a:xfrm>
            <a:off x="4071934" y="928674"/>
            <a:ext cx="1" cy="43924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7"/>
          <p:cNvSpPr/>
          <p:nvPr/>
        </p:nvSpPr>
        <p:spPr>
          <a:xfrm rot="5400000">
            <a:off x="5564437" y="2524069"/>
            <a:ext cx="936104" cy="392909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35" dirty="0">
              <a:latin typeface="+mj-lt"/>
            </a:endParaRPr>
          </a:p>
        </p:txBody>
      </p:sp>
      <p:sp>
        <p:nvSpPr>
          <p:cNvPr id="22" name="Title 20"/>
          <p:cNvSpPr txBox="1"/>
          <p:nvPr/>
        </p:nvSpPr>
        <p:spPr>
          <a:xfrm>
            <a:off x="4071372" y="4363031"/>
            <a:ext cx="3379957" cy="245745"/>
          </a:xfrm>
          <a:prstGeom prst="rect">
            <a:avLst/>
          </a:prstGeom>
        </p:spPr>
        <p:txBody>
          <a:bodyPr vert="horz" wrap="square" lIns="43103" tIns="0" rIns="43103" bIns="0" rtlCol="0" anchor="ctr"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900" kern="1200">
                <a:solidFill>
                  <a:schemeClr val="accent6"/>
                </a:solidFill>
                <a:latin typeface="Source Sans Pro ExtraLight"/>
                <a:ea typeface="+mj-ea"/>
                <a:cs typeface="Source Sans Pro ExtraLight"/>
              </a:defRPr>
            </a:lvl1pPr>
          </a:lstStyle>
          <a:p>
            <a:pPr lvl="0" algn="l"/>
            <a:r>
              <a:rPr altLang="en-US" sz="1600" b="1" dirty="0" smtClean="0">
                <a:solidFill>
                  <a:schemeClr val="bg1"/>
                </a:solidFill>
                <a:latin typeface="+mj-lt"/>
                <a:cs typeface="Lato Light"/>
                <a:sym typeface="+mn-ea"/>
              </a:rPr>
              <a:t>组织“优化营商环境最佳实事”评选</a:t>
            </a:r>
            <a:endParaRPr altLang="en-US" sz="1600" b="1" dirty="0" smtClean="0">
              <a:solidFill>
                <a:schemeClr val="bg1"/>
              </a:solidFill>
              <a:latin typeface="+mj-lt"/>
              <a:cs typeface="Lato Light"/>
              <a:sym typeface="+mn-ea"/>
            </a:endParaRPr>
          </a:p>
        </p:txBody>
      </p:sp>
      <p:sp>
        <p:nvSpPr>
          <p:cNvPr id="16" name="Title 20"/>
          <p:cNvSpPr txBox="1"/>
          <p:nvPr/>
        </p:nvSpPr>
        <p:spPr>
          <a:xfrm>
            <a:off x="4067562" y="4240029"/>
            <a:ext cx="3379957" cy="492125"/>
          </a:xfrm>
          <a:prstGeom prst="rect">
            <a:avLst/>
          </a:prstGeom>
        </p:spPr>
        <p:txBody>
          <a:bodyPr vert="horz" wrap="square" lIns="43103" tIns="0" rIns="43103" bIns="0" rtlCol="0" anchor="ctr"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900" kern="1200">
                <a:solidFill>
                  <a:schemeClr val="accent6"/>
                </a:solidFill>
                <a:latin typeface="Source Sans Pro ExtraLight"/>
                <a:ea typeface="+mj-ea"/>
                <a:cs typeface="Source Sans Pro ExtraLight"/>
              </a:defRPr>
            </a:lvl1pPr>
          </a:lstStyle>
          <a:p>
            <a:pPr lvl="0" algn="l"/>
            <a:r>
              <a:rPr lang="en-US" altLang="zh-CN" sz="1600" b="1" dirty="0" smtClean="0">
                <a:solidFill>
                  <a:schemeClr val="bg1"/>
                </a:solidFill>
                <a:latin typeface="+mj-lt"/>
                <a:cs typeface="Lato Light"/>
              </a:rPr>
              <a:t> </a:t>
            </a:r>
            <a:endParaRPr lang="en-US" altLang="zh-CN" sz="1600" b="1" dirty="0" smtClean="0">
              <a:solidFill>
                <a:schemeClr val="bg1"/>
              </a:solidFill>
              <a:latin typeface="+mj-lt"/>
              <a:cs typeface="Lato Light"/>
            </a:endParaRPr>
          </a:p>
          <a:p>
            <a:pPr algn="l"/>
            <a:endParaRPr lang="en-US" altLang="en-US" sz="1600" b="1" dirty="0">
              <a:solidFill>
                <a:schemeClr val="bg1"/>
              </a:solidFill>
              <a:latin typeface="+mj-lt"/>
              <a:cs typeface="Lato Light"/>
            </a:endParaRPr>
          </a:p>
        </p:txBody>
      </p:sp>
      <p:sp>
        <p:nvSpPr>
          <p:cNvPr id="3" name="Rectangle 13"/>
          <p:cNvSpPr/>
          <p:nvPr/>
        </p:nvSpPr>
        <p:spPr>
          <a:xfrm rot="5400000">
            <a:off x="5890078" y="-882796"/>
            <a:ext cx="1070998" cy="4714908"/>
          </a:xfrm>
          <a:prstGeom prst="rect">
            <a:avLst/>
          </a:prstGeom>
          <a:solidFill>
            <a:srgbClr val="E5E5E5"/>
          </a:solidFill>
          <a:ln>
            <a:noFill/>
          </a:ln>
          <a:effectLst>
            <a:outerShdw blurRad="101600" dist="76200" dir="5400000" algn="t" rotWithShape="0">
              <a:prstClr val="black">
                <a:alpha val="3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sz="635" dirty="0">
              <a:latin typeface="+mj-lt"/>
            </a:endParaRPr>
          </a:p>
        </p:txBody>
      </p:sp>
      <p:sp>
        <p:nvSpPr>
          <p:cNvPr id="4" name="Rectangle 7"/>
          <p:cNvSpPr/>
          <p:nvPr/>
        </p:nvSpPr>
        <p:spPr>
          <a:xfrm rot="5400000">
            <a:off x="5532993" y="-487134"/>
            <a:ext cx="998992" cy="392909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sz="635" dirty="0">
              <a:latin typeface="+mj-lt"/>
            </a:endParaRPr>
          </a:p>
        </p:txBody>
      </p:sp>
      <p:sp>
        <p:nvSpPr>
          <p:cNvPr id="5" name="Title 20"/>
          <p:cNvSpPr txBox="1"/>
          <p:nvPr/>
        </p:nvSpPr>
        <p:spPr>
          <a:xfrm>
            <a:off x="4071754" y="1201415"/>
            <a:ext cx="3816424" cy="738505"/>
          </a:xfrm>
          <a:prstGeom prst="rect">
            <a:avLst/>
          </a:prstGeom>
        </p:spPr>
        <p:txBody>
          <a:bodyPr vert="horz" wrap="square" lIns="43103" tIns="0" rIns="43103" bIns="0" rtlCol="0" anchor="ctr"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900" kern="1200">
                <a:solidFill>
                  <a:schemeClr val="accent6"/>
                </a:solidFill>
                <a:latin typeface="Source Sans Pro ExtraLight"/>
                <a:ea typeface="+mj-ea"/>
                <a:cs typeface="Source Sans Pro ExtraLight"/>
              </a:defRPr>
            </a:lvl1pPr>
          </a:lstStyle>
          <a:p>
            <a:pPr lvl="0" algn="l"/>
            <a:endParaRPr lang="en-US" altLang="en-US" sz="1600" b="1" dirty="0" smtClean="0">
              <a:solidFill>
                <a:schemeClr val="bg1"/>
              </a:solidFill>
              <a:latin typeface="+mj-lt"/>
              <a:cs typeface="Lato Light"/>
            </a:endParaRPr>
          </a:p>
          <a:p>
            <a:pPr lvl="0" algn="l"/>
            <a:r>
              <a:rPr lang="en-US" altLang="en-US" sz="1600" b="1" dirty="0" smtClean="0">
                <a:solidFill>
                  <a:schemeClr val="bg1"/>
                </a:solidFill>
                <a:latin typeface="+mj-lt"/>
                <a:cs typeface="Lato Light"/>
              </a:rPr>
              <a:t>立足岗位创先争优</a:t>
            </a:r>
            <a:endParaRPr lang="en-US" altLang="en-US" sz="1600" b="1" dirty="0" smtClean="0">
              <a:solidFill>
                <a:schemeClr val="bg1"/>
              </a:solidFill>
              <a:latin typeface="+mj-lt"/>
              <a:cs typeface="Lato Light"/>
            </a:endParaRPr>
          </a:p>
          <a:p>
            <a:pPr lvl="0" algn="l"/>
            <a:endParaRPr lang="en-US" altLang="en-US" sz="1600" b="1" dirty="0" smtClean="0">
              <a:solidFill>
                <a:schemeClr val="bg1"/>
              </a:solidFill>
              <a:latin typeface="+mj-lt"/>
              <a:cs typeface="Lato Light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bldLvl="0" animBg="1"/>
      <p:bldP spid="11" grpId="0" bldLvl="0" animBg="1"/>
      <p:bldP spid="12" grpId="0" bldLvl="0" animBg="1"/>
      <p:bldP spid="13" grpId="0"/>
      <p:bldP spid="42" grpId="0"/>
      <p:bldP spid="25" grpId="0" bldLvl="0" animBg="1"/>
      <p:bldP spid="22" grpId="0"/>
      <p:bldP spid="16" grpId="0"/>
      <p:bldP spid="3" grpId="0" bldLvl="0" animBg="1"/>
      <p:bldP spid="4" grpId="0" bldLvl="0" animBg="1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32"/>
          <p:cNvGrpSpPr/>
          <p:nvPr/>
        </p:nvGrpSpPr>
        <p:grpSpPr>
          <a:xfrm>
            <a:off x="2196000" y="598396"/>
            <a:ext cx="6948000" cy="126642"/>
            <a:chOff x="2492152" y="625252"/>
            <a:chExt cx="6804248" cy="126642"/>
          </a:xfrm>
        </p:grpSpPr>
        <p:sp>
          <p:nvSpPr>
            <p:cNvPr id="30" name="矩形 29"/>
            <p:cNvSpPr/>
            <p:nvPr/>
          </p:nvSpPr>
          <p:spPr>
            <a:xfrm>
              <a:off x="2492152" y="625252"/>
              <a:ext cx="6804248" cy="36000"/>
            </a:xfrm>
            <a:prstGeom prst="rect">
              <a:avLst/>
            </a:prstGeom>
            <a:solidFill>
              <a:srgbClr val="8FC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2" name="矩形 31"/>
            <p:cNvSpPr/>
            <p:nvPr/>
          </p:nvSpPr>
          <p:spPr>
            <a:xfrm>
              <a:off x="2492152" y="715894"/>
              <a:ext cx="6804248" cy="36000"/>
            </a:xfrm>
            <a:prstGeom prst="rect">
              <a:avLst/>
            </a:prstGeom>
            <a:solidFill>
              <a:srgbClr val="8FC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51" name="Picture 2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673" y="256052"/>
            <a:ext cx="720080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Rectangle 13"/>
          <p:cNvSpPr/>
          <p:nvPr/>
        </p:nvSpPr>
        <p:spPr>
          <a:xfrm rot="5400000">
            <a:off x="5890078" y="63354"/>
            <a:ext cx="1070998" cy="4714908"/>
          </a:xfrm>
          <a:prstGeom prst="rect">
            <a:avLst/>
          </a:prstGeom>
          <a:solidFill>
            <a:srgbClr val="E5E5E5"/>
          </a:solidFill>
          <a:ln>
            <a:noFill/>
          </a:ln>
          <a:effectLst>
            <a:outerShdw blurRad="101600" dist="76200" dir="5400000" algn="t" rotWithShape="0">
              <a:prstClr val="black">
                <a:alpha val="3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35" dirty="0">
              <a:latin typeface="+mj-lt"/>
            </a:endParaRPr>
          </a:p>
        </p:txBody>
      </p:sp>
      <p:sp>
        <p:nvSpPr>
          <p:cNvPr id="12" name="Rectangle 7"/>
          <p:cNvSpPr/>
          <p:nvPr/>
        </p:nvSpPr>
        <p:spPr>
          <a:xfrm rot="5400000">
            <a:off x="5507355" y="464185"/>
            <a:ext cx="1057275" cy="39293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35" dirty="0">
              <a:latin typeface="+mj-lt"/>
            </a:endParaRPr>
          </a:p>
        </p:txBody>
      </p:sp>
      <p:sp>
        <p:nvSpPr>
          <p:cNvPr id="13" name="Title 20"/>
          <p:cNvSpPr txBox="1"/>
          <p:nvPr/>
        </p:nvSpPr>
        <p:spPr>
          <a:xfrm>
            <a:off x="4071754" y="2188840"/>
            <a:ext cx="3816424" cy="245745"/>
          </a:xfrm>
          <a:prstGeom prst="rect">
            <a:avLst/>
          </a:prstGeom>
        </p:spPr>
        <p:txBody>
          <a:bodyPr vert="horz" wrap="square" lIns="43103" tIns="0" rIns="43103" bIns="0" rtlCol="0" anchor="ctr"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900" kern="1200">
                <a:solidFill>
                  <a:schemeClr val="accent6"/>
                </a:solidFill>
                <a:latin typeface="Source Sans Pro ExtraLight"/>
                <a:ea typeface="+mj-ea"/>
                <a:cs typeface="Source Sans Pro ExtraLight"/>
              </a:defRPr>
            </a:lvl1pPr>
          </a:lstStyle>
          <a:p>
            <a:pPr lvl="0" algn="l"/>
            <a:r>
              <a:rPr lang="en-US" altLang="en-US" sz="1600" b="1" dirty="0" smtClean="0">
                <a:solidFill>
                  <a:schemeClr val="bg1"/>
                </a:solidFill>
                <a:latin typeface="+mj-lt"/>
                <a:cs typeface="Lato Light"/>
                <a:sym typeface="+mn-ea"/>
              </a:rPr>
              <a:t>大力宣传活动进展成效</a:t>
            </a:r>
            <a:endParaRPr lang="en-US" altLang="en-US" sz="1600" b="1" dirty="0" smtClean="0">
              <a:solidFill>
                <a:schemeClr val="bg1"/>
              </a:solidFill>
              <a:latin typeface="+mj-lt"/>
              <a:cs typeface="Lato Light"/>
              <a:sym typeface="+mn-ea"/>
            </a:endParaRPr>
          </a:p>
        </p:txBody>
      </p:sp>
      <p:sp>
        <p:nvSpPr>
          <p:cNvPr id="42" name="TextBox 89"/>
          <p:cNvSpPr txBox="1"/>
          <p:nvPr/>
        </p:nvSpPr>
        <p:spPr>
          <a:xfrm>
            <a:off x="539722" y="1489383"/>
            <a:ext cx="3286148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endParaRPr lang="zh-CN" altLang="zh-CN" sz="2400" b="1" dirty="0" smtClean="0">
              <a:solidFill>
                <a:srgbClr val="777777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zh-CN" sz="2400" b="1" dirty="0" smtClean="0">
                <a:solidFill>
                  <a:srgbClr val="77777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（五）大力加强优化营商环境宣传</a:t>
            </a:r>
            <a:endParaRPr lang="zh-CN" altLang="zh-CN" sz="2400" b="1" dirty="0" smtClean="0">
              <a:solidFill>
                <a:srgbClr val="777777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45" name="直接连接符 62"/>
          <p:cNvCxnSpPr/>
          <p:nvPr/>
        </p:nvCxnSpPr>
        <p:spPr>
          <a:xfrm>
            <a:off x="4071934" y="928674"/>
            <a:ext cx="1" cy="43924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 rot="5400000">
            <a:off x="5919070" y="1873888"/>
            <a:ext cx="1019511" cy="4714908"/>
          </a:xfrm>
          <a:prstGeom prst="rect">
            <a:avLst/>
          </a:prstGeom>
          <a:solidFill>
            <a:srgbClr val="E5E5E5"/>
          </a:solidFill>
          <a:ln>
            <a:noFill/>
          </a:ln>
          <a:effectLst>
            <a:outerShdw blurRad="101600" dist="76200" dir="5400000" algn="t" rotWithShape="0">
              <a:prstClr val="black">
                <a:alpha val="3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35" dirty="0">
              <a:latin typeface="+mj-lt"/>
            </a:endParaRPr>
          </a:p>
        </p:txBody>
      </p:sp>
      <p:sp>
        <p:nvSpPr>
          <p:cNvPr id="15" name="Rectangle 7"/>
          <p:cNvSpPr/>
          <p:nvPr/>
        </p:nvSpPr>
        <p:spPr>
          <a:xfrm rot="5400000">
            <a:off x="5518150" y="2275840"/>
            <a:ext cx="1036955" cy="39293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35" dirty="0">
              <a:latin typeface="+mj-lt"/>
            </a:endParaRPr>
          </a:p>
        </p:txBody>
      </p:sp>
      <p:sp>
        <p:nvSpPr>
          <p:cNvPr id="16" name="Title 20"/>
          <p:cNvSpPr txBox="1"/>
          <p:nvPr/>
        </p:nvSpPr>
        <p:spPr>
          <a:xfrm>
            <a:off x="4071372" y="4116839"/>
            <a:ext cx="3379957" cy="245745"/>
          </a:xfrm>
          <a:prstGeom prst="rect">
            <a:avLst/>
          </a:prstGeom>
        </p:spPr>
        <p:txBody>
          <a:bodyPr vert="horz" wrap="square" lIns="43103" tIns="0" rIns="43103" bIns="0" rtlCol="0" anchor="ctr"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900" kern="1200">
                <a:solidFill>
                  <a:schemeClr val="accent6"/>
                </a:solidFill>
                <a:latin typeface="Source Sans Pro ExtraLight"/>
                <a:ea typeface="+mj-ea"/>
                <a:cs typeface="Source Sans Pro ExtraLight"/>
              </a:defRPr>
            </a:lvl1pPr>
          </a:lstStyle>
          <a:p>
            <a:pPr lvl="0" algn="l"/>
            <a:r>
              <a:rPr lang="en-US" altLang="zh-CN" sz="1600" b="1" dirty="0" smtClean="0">
                <a:solidFill>
                  <a:schemeClr val="bg1"/>
                </a:solidFill>
                <a:latin typeface="+mj-lt"/>
                <a:cs typeface="Lato Light"/>
              </a:rPr>
              <a:t> </a:t>
            </a:r>
            <a:r>
              <a:rPr lang="en-US" altLang="en-US" sz="1600" b="1" dirty="0" smtClean="0">
                <a:solidFill>
                  <a:schemeClr val="bg1"/>
                </a:solidFill>
                <a:latin typeface="+mj-lt"/>
                <a:cs typeface="Lato Light"/>
                <a:sym typeface="+mn-ea"/>
              </a:rPr>
              <a:t>加大新闻媒体宣传推介力度</a:t>
            </a:r>
            <a:endParaRPr lang="en-US" altLang="en-US" sz="1600" b="1" dirty="0" smtClean="0">
              <a:solidFill>
                <a:schemeClr val="bg1"/>
              </a:solidFill>
              <a:latin typeface="+mj-lt"/>
              <a:cs typeface="Lato Light"/>
              <a:sym typeface="+mn-ea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ldLvl="0" animBg="1"/>
      <p:bldP spid="12" grpId="0" bldLvl="0" animBg="1"/>
      <p:bldP spid="13" grpId="0"/>
      <p:bldP spid="42" grpId="0"/>
      <p:bldP spid="14" grpId="0" bldLvl="0" animBg="1"/>
      <p:bldP spid="15" grpId="0" bldLvl="0" animBg="1"/>
      <p:bldP spid="16" grpId="0"/>
    </p:bldLst>
  </p:timing>
</p:sld>
</file>

<file path=ppt/tags/tag1.xml><?xml version="1.0" encoding="utf-8"?>
<p:tagLst xmlns:p="http://schemas.openxmlformats.org/presentationml/2006/main">
  <p:tag name="ISPRING_PRESENTATION_TITLE" val="PowerPoint 演示文稿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842</Words>
  <Application>WPS 演示</Application>
  <PresentationFormat>全屏显示(16:10)</PresentationFormat>
  <Paragraphs>74</Paragraphs>
  <Slides>10</Slides>
  <Notes>11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22" baseType="lpstr">
      <vt:lpstr>Arial</vt:lpstr>
      <vt:lpstr>宋体</vt:lpstr>
      <vt:lpstr>Wingdings</vt:lpstr>
      <vt:lpstr>微软雅黑</vt:lpstr>
      <vt:lpstr>华文中宋</vt:lpstr>
      <vt:lpstr>Arial Unicode MS</vt:lpstr>
      <vt:lpstr>Arial Narrow</vt:lpstr>
      <vt:lpstr>Source Sans Pro ExtraLight</vt:lpstr>
      <vt:lpstr>Lato Light</vt:lpstr>
      <vt:lpstr>Segoe Print</vt:lpstr>
      <vt:lpstr>Calibri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大侠素材铺</dc:title>
  <dc:creator>大侠素材铺</dc:creator>
  <dc:description>大侠素材铺
淘宝店：https://dxpu.taobao.com/</dc:description>
  <cp:lastModifiedBy>A游山戏水</cp:lastModifiedBy>
  <cp:revision>398</cp:revision>
  <dcterms:created xsi:type="dcterms:W3CDTF">2015-01-15T04:21:00Z</dcterms:created>
  <dcterms:modified xsi:type="dcterms:W3CDTF">2021-05-20T08:44:35Z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2052-11.1.0.10495</vt:lpwstr>
  </property>
  <property fmtid="{D5CDD505-2E9C-101B-9397-08002B2CF9AE}" pid="3" name="ICV">
    <vt:lpwstr>78B953B79DCC4C42B0F708ED586718AC</vt:lpwstr>
  </property>
</Properties>
</file>