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3"/>
    <p:sldId id="318" r:id="rId5"/>
    <p:sldId id="415" r:id="rId6"/>
    <p:sldId id="421" r:id="rId7"/>
    <p:sldId id="422" r:id="rId8"/>
    <p:sldId id="399" r:id="rId9"/>
    <p:sldId id="416" r:id="rId10"/>
    <p:sldId id="417" r:id="rId11"/>
    <p:sldId id="425" r:id="rId12"/>
    <p:sldId id="424" r:id="rId13"/>
    <p:sldId id="423" r:id="rId14"/>
    <p:sldId id="426" r:id="rId15"/>
    <p:sldId id="427" r:id="rId16"/>
    <p:sldId id="299" r:id="rId17"/>
  </p:sldIdLst>
  <p:sldSz cx="9144000" cy="5715000" type="screen16x1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9F19"/>
    <a:srgbClr val="00589A"/>
    <a:srgbClr val="8FC31F"/>
    <a:srgbClr val="4A6410"/>
    <a:srgbClr val="314599"/>
    <a:srgbClr val="003760"/>
    <a:srgbClr val="E40077"/>
    <a:srgbClr val="760000"/>
    <a:srgbClr val="156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537" autoAdjust="0"/>
  </p:normalViewPr>
  <p:slideViewPr>
    <p:cSldViewPr>
      <p:cViewPr>
        <p:scale>
          <a:sx n="100" d="100"/>
          <a:sy n="100" d="100"/>
        </p:scale>
        <p:origin x="-510" y="474"/>
      </p:cViewPr>
      <p:guideLst>
        <p:guide orient="horz" pos="1770"/>
        <p:guide pos="290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59"/>
    </p:cViewPr>
  </p:sorterViewPr>
  <p:notesViewPr>
    <p:cSldViewPr>
      <p:cViewPr varScale="1">
        <p:scale>
          <a:sx n="40" d="100"/>
          <a:sy n="40" d="100"/>
        </p:scale>
        <p:origin x="-2366" y="-72"/>
      </p:cViewPr>
      <p:guideLst>
        <p:guide orient="horz" pos="2832"/>
        <p:guide pos="217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BB2816-1764-4B74-83B2-0365B0E5CB4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585E9-7E7D-4F61-B910-A0197A3733B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0" y="0"/>
            <a:ext cx="9144000" cy="5715000"/>
          </a:xfrm>
          <a:prstGeom prst="rect">
            <a:avLst/>
          </a:prstGeom>
          <a:pattFill prst="lgGrid">
            <a:fgClr>
              <a:srgbClr val="8FC31F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4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/>
        </p:nvGrpSpPr>
        <p:grpSpPr>
          <a:xfrm>
            <a:off x="680720" y="-1260445790"/>
            <a:ext cx="9144000" cy="5754370"/>
            <a:chOff x="0" y="35624"/>
            <a:chExt cx="8241475" cy="0"/>
          </a:xfrm>
        </p:grpSpPr>
        <p:cxnSp>
          <p:nvCxnSpPr>
            <p:cNvPr id="16" name="直接连接符 15"/>
            <p:cNvCxnSpPr/>
            <p:nvPr/>
          </p:nvCxnSpPr>
          <p:spPr>
            <a:xfrm>
              <a:off x="6103496" y="35624"/>
              <a:ext cx="2137979" cy="0"/>
            </a:xfrm>
            <a:prstGeom prst="line">
              <a:avLst/>
            </a:prstGeom>
            <a:ln w="76200">
              <a:solidFill>
                <a:srgbClr val="FE83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>
              <a:off x="0" y="35624"/>
              <a:ext cx="1272204" cy="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1269232" y="35624"/>
              <a:ext cx="3565585" cy="0"/>
            </a:xfrm>
            <a:prstGeom prst="line">
              <a:avLst/>
            </a:prstGeom>
            <a:ln w="76200">
              <a:solidFill>
                <a:srgbClr val="F63E2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/>
          </p:nvCxnSpPr>
          <p:spPr>
            <a:xfrm>
              <a:off x="4831292" y="35624"/>
              <a:ext cx="1272204" cy="0"/>
            </a:xfrm>
            <a:prstGeom prst="line">
              <a:avLst/>
            </a:prstGeom>
            <a:ln w="76200">
              <a:solidFill>
                <a:srgbClr val="3C5B9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>
            <a:off x="680720" y="1273324"/>
            <a:ext cx="7957945" cy="2598420"/>
          </a:xfrm>
          <a:prstGeom prst="rect">
            <a:avLst/>
          </a:prstGeom>
          <a:noFill/>
        </p:spPr>
        <p:txBody>
          <a:bodyPr wrap="square" lIns="76190" tIns="38095" rIns="76190" bIns="38095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zh-CN" sz="28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关于印发按疾病诊断相关分组（</a:t>
            </a:r>
            <a:r>
              <a:rPr lang="en-US" altLang="zh-CN" sz="28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DRG</a:t>
            </a:r>
            <a:r>
              <a:rPr lang="zh-CN" altLang="zh-CN" sz="28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）付费</a:t>
            </a:r>
            <a:endParaRPr lang="zh-CN" altLang="zh-CN" sz="28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zh-CN" sz="28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沈阳医疗保障经办管理规程（试行）的</a:t>
            </a:r>
            <a:r>
              <a:rPr lang="zh-CN" altLang="zh-CN" sz="2800" b="1" dirty="0" smtClean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通知</a:t>
            </a:r>
            <a:endParaRPr lang="en-US" altLang="zh-CN" sz="2800" b="1" dirty="0" smtClean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zh-CN" sz="2800" b="1" dirty="0" smtClean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图示解读</a:t>
            </a:r>
            <a:r>
              <a:rPr lang="en-US" altLang="zh-CN" sz="32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 </a:t>
            </a:r>
            <a:endParaRPr lang="en-US" altLang="zh-CN" sz="3200" b="1" dirty="0" smtClean="0">
              <a:solidFill>
                <a:srgbClr val="0058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3200" b="1" dirty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2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           </a:t>
            </a:r>
            <a:r>
              <a:rPr lang="zh-CN" altLang="en-US" sz="20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沈医保发</a:t>
            </a:r>
            <a:r>
              <a:rPr lang="en-US" altLang="zh-CN" sz="20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〔</a:t>
            </a:r>
            <a:r>
              <a:rPr lang="en-US" altLang="en-US" sz="20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2021</a:t>
            </a:r>
            <a:r>
              <a:rPr lang="en-US" altLang="zh-CN" sz="20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〕25</a:t>
            </a:r>
            <a:r>
              <a:rPr lang="en-US" altLang="en-US" sz="20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0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号</a:t>
            </a:r>
            <a:endParaRPr lang="zh-CN" altLang="en-US" sz="2000" b="1" dirty="0" smtClean="0">
              <a:solidFill>
                <a:srgbClr val="0058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8" name="圆角矩形 57"/>
          <p:cNvSpPr/>
          <p:nvPr/>
        </p:nvSpPr>
        <p:spPr>
          <a:xfrm>
            <a:off x="4714876" y="4429136"/>
            <a:ext cx="3107212" cy="381503"/>
          </a:xfrm>
          <a:prstGeom prst="roundRect">
            <a:avLst/>
          </a:prstGeom>
          <a:solidFill>
            <a:srgbClr val="0058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562" tIns="50781" rIns="101562" bIns="50781"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857620" y="4429136"/>
            <a:ext cx="3902614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图</a:t>
            </a:r>
            <a:r>
              <a:rPr lang="en-US" altLang="zh-CN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示 解 读 资 料</a:t>
            </a:r>
            <a:endParaRPr lang="zh-CN" altLang="en-US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755" y="167040"/>
            <a:ext cx="936104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3300"/>
                            </p:stCondLst>
                            <p:childTnLst>
                              <p:par>
                                <p:cTn id="1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43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8" grpId="0" animBg="1"/>
      <p:bldP spid="6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2"/>
          <p:cNvGrpSpPr/>
          <p:nvPr/>
        </p:nvGrpSpPr>
        <p:grpSpPr>
          <a:xfrm>
            <a:off x="2196000" y="598396"/>
            <a:ext cx="6948000" cy="126642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7" name="矩形 36"/>
          <p:cNvSpPr/>
          <p:nvPr/>
        </p:nvSpPr>
        <p:spPr>
          <a:xfrm>
            <a:off x="754553" y="841276"/>
            <a:ext cx="4442674" cy="86409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KSO_Shape"/>
          <p:cNvSpPr/>
          <p:nvPr/>
        </p:nvSpPr>
        <p:spPr bwMode="auto">
          <a:xfrm>
            <a:off x="827584" y="1000682"/>
            <a:ext cx="432048" cy="288032"/>
          </a:xfrm>
          <a:custGeom>
            <a:avLst/>
            <a:gdLst>
              <a:gd name="T0" fmla="*/ 2147483646 w 534"/>
              <a:gd name="T1" fmla="*/ 2147483646 h 354"/>
              <a:gd name="T2" fmla="*/ 2147483646 w 534"/>
              <a:gd name="T3" fmla="*/ 2147483646 h 354"/>
              <a:gd name="T4" fmla="*/ 2147483646 w 534"/>
              <a:gd name="T5" fmla="*/ 0 h 354"/>
              <a:gd name="T6" fmla="*/ 2147483646 w 534"/>
              <a:gd name="T7" fmla="*/ 2147483646 h 354"/>
              <a:gd name="T8" fmla="*/ 2147483646 w 534"/>
              <a:gd name="T9" fmla="*/ 2147483646 h 354"/>
              <a:gd name="T10" fmla="*/ 2147483646 w 534"/>
              <a:gd name="T11" fmla="*/ 2147483646 h 354"/>
              <a:gd name="T12" fmla="*/ 2147483646 w 534"/>
              <a:gd name="T13" fmla="*/ 2147483646 h 354"/>
              <a:gd name="T14" fmla="*/ 2147483646 w 534"/>
              <a:gd name="T15" fmla="*/ 2147483646 h 354"/>
              <a:gd name="T16" fmla="*/ 2147483646 w 534"/>
              <a:gd name="T17" fmla="*/ 2147483646 h 354"/>
              <a:gd name="T18" fmla="*/ 2147483646 w 534"/>
              <a:gd name="T19" fmla="*/ 2147483646 h 354"/>
              <a:gd name="T20" fmla="*/ 0 w 534"/>
              <a:gd name="T21" fmla="*/ 2147483646 h 354"/>
              <a:gd name="T22" fmla="*/ 0 w 534"/>
              <a:gd name="T23" fmla="*/ 2147483646 h 354"/>
              <a:gd name="T24" fmla="*/ 2147483646 w 534"/>
              <a:gd name="T25" fmla="*/ 2147483646 h 354"/>
              <a:gd name="T26" fmla="*/ 2147483646 w 534"/>
              <a:gd name="T27" fmla="*/ 2147483646 h 354"/>
              <a:gd name="T28" fmla="*/ 2147483646 w 534"/>
              <a:gd name="T29" fmla="*/ 2147483646 h 354"/>
              <a:gd name="T30" fmla="*/ 2147483646 w 534"/>
              <a:gd name="T31" fmla="*/ 2147483646 h 354"/>
              <a:gd name="T32" fmla="*/ 2147483646 w 534"/>
              <a:gd name="T33" fmla="*/ 2147483646 h 354"/>
              <a:gd name="T34" fmla="*/ 2147483646 w 534"/>
              <a:gd name="T35" fmla="*/ 2147483646 h 354"/>
              <a:gd name="T36" fmla="*/ 2147483646 w 534"/>
              <a:gd name="T37" fmla="*/ 2147483646 h 354"/>
              <a:gd name="T38" fmla="*/ 2147483646 w 534"/>
              <a:gd name="T39" fmla="*/ 2147483646 h 354"/>
              <a:gd name="T40" fmla="*/ 2147483646 w 534"/>
              <a:gd name="T41" fmla="*/ 2147483646 h 354"/>
              <a:gd name="T42" fmla="*/ 2147483646 w 534"/>
              <a:gd name="T43" fmla="*/ 2147483646 h 354"/>
              <a:gd name="T44" fmla="*/ 2147483646 w 534"/>
              <a:gd name="T45" fmla="*/ 2147483646 h 354"/>
              <a:gd name="T46" fmla="*/ 2147483646 w 534"/>
              <a:gd name="T47" fmla="*/ 2147483646 h 354"/>
              <a:gd name="T48" fmla="*/ 2147483646 w 534"/>
              <a:gd name="T49" fmla="*/ 2147483646 h 354"/>
              <a:gd name="T50" fmla="*/ 2147483646 w 534"/>
              <a:gd name="T51" fmla="*/ 2147483646 h 354"/>
              <a:gd name="T52" fmla="*/ 2147483646 w 534"/>
              <a:gd name="T53" fmla="*/ 2147483646 h 354"/>
              <a:gd name="T54" fmla="*/ 2147483646 w 534"/>
              <a:gd name="T55" fmla="*/ 2147483646 h 354"/>
              <a:gd name="T56" fmla="*/ 2147483646 w 534"/>
              <a:gd name="T57" fmla="*/ 2147483646 h 354"/>
              <a:gd name="T58" fmla="*/ 2147483646 w 534"/>
              <a:gd name="T59" fmla="*/ 2147483646 h 354"/>
              <a:gd name="T60" fmla="*/ 2147483646 w 534"/>
              <a:gd name="T61" fmla="*/ 2147483646 h 35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34" h="354">
                <a:moveTo>
                  <a:pt x="140" y="105"/>
                </a:moveTo>
                <a:lnTo>
                  <a:pt x="190" y="85"/>
                </a:lnTo>
                <a:lnTo>
                  <a:pt x="394" y="0"/>
                </a:lnTo>
                <a:lnTo>
                  <a:pt x="394" y="165"/>
                </a:lnTo>
                <a:lnTo>
                  <a:pt x="394" y="329"/>
                </a:lnTo>
                <a:lnTo>
                  <a:pt x="190" y="245"/>
                </a:lnTo>
                <a:lnTo>
                  <a:pt x="140" y="230"/>
                </a:lnTo>
                <a:lnTo>
                  <a:pt x="175" y="354"/>
                </a:lnTo>
                <a:lnTo>
                  <a:pt x="75" y="354"/>
                </a:lnTo>
                <a:lnTo>
                  <a:pt x="45" y="225"/>
                </a:lnTo>
                <a:lnTo>
                  <a:pt x="0" y="225"/>
                </a:lnTo>
                <a:lnTo>
                  <a:pt x="0" y="105"/>
                </a:lnTo>
                <a:lnTo>
                  <a:pt x="140" y="105"/>
                </a:lnTo>
                <a:close/>
                <a:moveTo>
                  <a:pt x="444" y="230"/>
                </a:moveTo>
                <a:lnTo>
                  <a:pt x="524" y="255"/>
                </a:lnTo>
                <a:lnTo>
                  <a:pt x="509" y="284"/>
                </a:lnTo>
                <a:lnTo>
                  <a:pt x="434" y="259"/>
                </a:lnTo>
                <a:lnTo>
                  <a:pt x="444" y="230"/>
                </a:lnTo>
                <a:close/>
                <a:moveTo>
                  <a:pt x="439" y="70"/>
                </a:moveTo>
                <a:lnTo>
                  <a:pt x="514" y="45"/>
                </a:lnTo>
                <a:lnTo>
                  <a:pt x="524" y="75"/>
                </a:lnTo>
                <a:lnTo>
                  <a:pt x="449" y="105"/>
                </a:lnTo>
                <a:lnTo>
                  <a:pt x="439" y="70"/>
                </a:lnTo>
                <a:close/>
                <a:moveTo>
                  <a:pt x="454" y="150"/>
                </a:moveTo>
                <a:lnTo>
                  <a:pt x="534" y="150"/>
                </a:lnTo>
                <a:lnTo>
                  <a:pt x="534" y="185"/>
                </a:lnTo>
                <a:lnTo>
                  <a:pt x="454" y="185"/>
                </a:lnTo>
                <a:lnTo>
                  <a:pt x="454" y="1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5" name="TextBox 44"/>
          <p:cNvSpPr txBox="1"/>
          <p:nvPr/>
        </p:nvSpPr>
        <p:spPr>
          <a:xfrm>
            <a:off x="1221105" y="1043940"/>
            <a:ext cx="37534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1600" b="1" dirty="0" smtClean="0">
                <a:solidFill>
                  <a:schemeClr val="bg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（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itchFamily="34" charset="-122"/>
              </a:rPr>
              <a:t>五</a:t>
            </a:r>
            <a:r>
              <a:rPr lang="zh-CN" altLang="en-US" sz="1600" b="1" dirty="0" smtClean="0">
                <a:solidFill>
                  <a:schemeClr val="bg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支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付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准</a:t>
            </a:r>
            <a:endParaRPr lang="zh-CN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文本框 7"/>
          <p:cNvSpPr txBox="1">
            <a:spLocks noChangeArrowheads="1"/>
          </p:cNvSpPr>
          <p:nvPr/>
        </p:nvSpPr>
        <p:spPr bwMode="auto">
          <a:xfrm>
            <a:off x="467545" y="1705371"/>
            <a:ext cx="8280920" cy="772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4pPr>
            <a:lvl5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1600" dirty="0" smtClean="0"/>
              <a:t>      </a:t>
            </a:r>
            <a:r>
              <a:rPr lang="zh-CN" altLang="zh-CN" sz="1600" dirty="0" smtClean="0"/>
              <a:t>按照</a:t>
            </a:r>
            <a:r>
              <a:rPr lang="zh-CN" altLang="zh-CN" sz="1600" dirty="0"/>
              <a:t>国家</a:t>
            </a:r>
            <a:r>
              <a:rPr lang="en-US" altLang="zh-CN" sz="1600" dirty="0"/>
              <a:t>CHS-DRG</a:t>
            </a:r>
            <a:r>
              <a:rPr lang="zh-CN" altLang="zh-CN" sz="1600" dirty="0"/>
              <a:t>分组方案以及相关技术标准，结合本地实际情况，先完成分组，再确定付费权重及费率。原则上付费标准一个年度内保持不变。</a:t>
            </a:r>
            <a:endParaRPr lang="zh-CN" altLang="zh-CN" sz="1600" dirty="0"/>
          </a:p>
        </p:txBody>
      </p:sp>
      <p:sp>
        <p:nvSpPr>
          <p:cNvPr id="23" name="矩形 22"/>
          <p:cNvSpPr/>
          <p:nvPr/>
        </p:nvSpPr>
        <p:spPr>
          <a:xfrm>
            <a:off x="683568" y="3136412"/>
            <a:ext cx="4536504" cy="864096"/>
          </a:xfrm>
          <a:prstGeom prst="rect">
            <a:avLst/>
          </a:prstGeom>
          <a:solidFill>
            <a:srgbClr val="769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1371600" y="3382645"/>
            <a:ext cx="35572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1600" b="1" dirty="0" smtClean="0">
                <a:solidFill>
                  <a:schemeClr val="bg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（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itchFamily="34" charset="-122"/>
              </a:rPr>
              <a:t>六</a:t>
            </a:r>
            <a:r>
              <a:rPr lang="zh-CN" altLang="en-US" sz="1600" b="1" dirty="0" smtClean="0">
                <a:solidFill>
                  <a:schemeClr val="bg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审  核  结  算</a:t>
            </a:r>
            <a:endParaRPr lang="zh-CN" altLang="en-US" sz="1600" b="1" dirty="0">
              <a:solidFill>
                <a:schemeClr val="bg1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26" name="文本框 7"/>
          <p:cNvSpPr txBox="1">
            <a:spLocks noChangeArrowheads="1"/>
          </p:cNvSpPr>
          <p:nvPr/>
        </p:nvSpPr>
        <p:spPr bwMode="auto">
          <a:xfrm>
            <a:off x="611560" y="4081636"/>
            <a:ext cx="8208912" cy="1143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4pPr>
            <a:lvl5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1600" dirty="0" smtClean="0"/>
              <a:t>        </a:t>
            </a:r>
            <a:r>
              <a:rPr lang="zh-CN" altLang="zh-CN" sz="1600" dirty="0" smtClean="0"/>
              <a:t>加强</a:t>
            </a:r>
            <a:r>
              <a:rPr lang="zh-CN" altLang="zh-CN" sz="1600" dirty="0"/>
              <a:t>事前、事中管理力度，对医疗机构申报的</a:t>
            </a:r>
            <a:r>
              <a:rPr lang="en-US" altLang="zh-CN" sz="1600" dirty="0"/>
              <a:t>DRG</a:t>
            </a:r>
            <a:r>
              <a:rPr lang="zh-CN" altLang="zh-CN" sz="1600" dirty="0"/>
              <a:t>付费相关费用，严格按规定审核、结算、支付，确保医保基金合理使用。</a:t>
            </a:r>
            <a:endParaRPr lang="zh-CN" altLang="zh-CN" sz="1600" dirty="0"/>
          </a:p>
        </p:txBody>
      </p:sp>
      <p:sp>
        <p:nvSpPr>
          <p:cNvPr id="27" name="KSO_Shape"/>
          <p:cNvSpPr/>
          <p:nvPr/>
        </p:nvSpPr>
        <p:spPr>
          <a:xfrm>
            <a:off x="823349" y="3207850"/>
            <a:ext cx="364275" cy="360040"/>
          </a:xfrm>
          <a:custGeom>
            <a:avLst/>
            <a:gdLst>
              <a:gd name="connsiteX0" fmla="*/ 347114 w 393729"/>
              <a:gd name="connsiteY0" fmla="*/ 112 h 390624"/>
              <a:gd name="connsiteX1" fmla="*/ 366249 w 393729"/>
              <a:gd name="connsiteY1" fmla="*/ 5364 h 390624"/>
              <a:gd name="connsiteX2" fmla="*/ 388366 w 393729"/>
              <a:gd name="connsiteY2" fmla="*/ 72481 h 390624"/>
              <a:gd name="connsiteX3" fmla="*/ 321248 w 393729"/>
              <a:gd name="connsiteY3" fmla="*/ 94598 h 390624"/>
              <a:gd name="connsiteX4" fmla="*/ 304750 w 393729"/>
              <a:gd name="connsiteY4" fmla="*/ 80728 h 390624"/>
              <a:gd name="connsiteX5" fmla="*/ 98330 w 393729"/>
              <a:gd name="connsiteY5" fmla="*/ 148748 h 390624"/>
              <a:gd name="connsiteX6" fmla="*/ 94598 w 393729"/>
              <a:gd name="connsiteY6" fmla="*/ 162346 h 390624"/>
              <a:gd name="connsiteX7" fmla="*/ 91507 w 393729"/>
              <a:gd name="connsiteY7" fmla="*/ 166277 h 390624"/>
              <a:gd name="connsiteX8" fmla="*/ 229420 w 393729"/>
              <a:gd name="connsiteY8" fmla="*/ 293815 h 390624"/>
              <a:gd name="connsiteX9" fmla="*/ 268686 w 393729"/>
              <a:gd name="connsiteY9" fmla="*/ 296027 h 390624"/>
              <a:gd name="connsiteX10" fmla="*/ 290802 w 393729"/>
              <a:gd name="connsiteY10" fmla="*/ 363144 h 390624"/>
              <a:gd name="connsiteX11" fmla="*/ 223685 w 393729"/>
              <a:gd name="connsiteY11" fmla="*/ 385261 h 390624"/>
              <a:gd name="connsiteX12" fmla="*/ 200613 w 393729"/>
              <a:gd name="connsiteY12" fmla="*/ 321625 h 390624"/>
              <a:gd name="connsiteX13" fmla="*/ 56603 w 393729"/>
              <a:gd name="connsiteY13" fmla="*/ 188448 h 390624"/>
              <a:gd name="connsiteX14" fmla="*/ 27481 w 393729"/>
              <a:gd name="connsiteY14" fmla="*/ 184462 h 390624"/>
              <a:gd name="connsiteX15" fmla="*/ 5364 w 393729"/>
              <a:gd name="connsiteY15" fmla="*/ 117345 h 390624"/>
              <a:gd name="connsiteX16" fmla="*/ 72481 w 393729"/>
              <a:gd name="connsiteY16" fmla="*/ 95228 h 390624"/>
              <a:gd name="connsiteX17" fmla="*/ 89283 w 393729"/>
              <a:gd name="connsiteY17" fmla="*/ 109639 h 390624"/>
              <a:gd name="connsiteX18" fmla="*/ 295206 w 393729"/>
              <a:gd name="connsiteY18" fmla="*/ 41783 h 390624"/>
              <a:gd name="connsiteX19" fmla="*/ 299132 w 393729"/>
              <a:gd name="connsiteY19" fmla="*/ 27480 h 390624"/>
              <a:gd name="connsiteX20" fmla="*/ 347114 w 393729"/>
              <a:gd name="connsiteY20" fmla="*/ 112 h 390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93729" h="390624">
                <a:moveTo>
                  <a:pt x="347114" y="112"/>
                </a:moveTo>
                <a:cubicBezTo>
                  <a:pt x="353590" y="546"/>
                  <a:pt x="360089" y="2257"/>
                  <a:pt x="366249" y="5364"/>
                </a:cubicBezTo>
                <a:cubicBezTo>
                  <a:pt x="390891" y="17791"/>
                  <a:pt x="400792" y="47840"/>
                  <a:pt x="388366" y="72481"/>
                </a:cubicBezTo>
                <a:cubicBezTo>
                  <a:pt x="375939" y="97123"/>
                  <a:pt x="345890" y="107025"/>
                  <a:pt x="321248" y="94598"/>
                </a:cubicBezTo>
                <a:cubicBezTo>
                  <a:pt x="314512" y="91201"/>
                  <a:pt x="308877" y="86487"/>
                  <a:pt x="304750" y="80728"/>
                </a:cubicBezTo>
                <a:lnTo>
                  <a:pt x="98330" y="148748"/>
                </a:lnTo>
                <a:cubicBezTo>
                  <a:pt x="98294" y="153464"/>
                  <a:pt x="96795" y="157989"/>
                  <a:pt x="94598" y="162346"/>
                </a:cubicBezTo>
                <a:lnTo>
                  <a:pt x="91507" y="166277"/>
                </a:lnTo>
                <a:lnTo>
                  <a:pt x="229420" y="293815"/>
                </a:lnTo>
                <a:cubicBezTo>
                  <a:pt x="241784" y="289147"/>
                  <a:pt x="255956" y="289607"/>
                  <a:pt x="268686" y="296027"/>
                </a:cubicBezTo>
                <a:cubicBezTo>
                  <a:pt x="293327" y="308454"/>
                  <a:pt x="303229" y="338503"/>
                  <a:pt x="290802" y="363144"/>
                </a:cubicBezTo>
                <a:cubicBezTo>
                  <a:pt x="278375" y="387786"/>
                  <a:pt x="248326" y="397688"/>
                  <a:pt x="223685" y="385261"/>
                </a:cubicBezTo>
                <a:cubicBezTo>
                  <a:pt x="200118" y="373376"/>
                  <a:pt x="190033" y="345372"/>
                  <a:pt x="200613" y="321625"/>
                </a:cubicBezTo>
                <a:lnTo>
                  <a:pt x="56603" y="188448"/>
                </a:lnTo>
                <a:cubicBezTo>
                  <a:pt x="47044" y="190691"/>
                  <a:pt x="36870" y="189197"/>
                  <a:pt x="27481" y="184462"/>
                </a:cubicBezTo>
                <a:cubicBezTo>
                  <a:pt x="2839" y="172035"/>
                  <a:pt x="-7063" y="141986"/>
                  <a:pt x="5364" y="117345"/>
                </a:cubicBezTo>
                <a:cubicBezTo>
                  <a:pt x="17791" y="92703"/>
                  <a:pt x="47840" y="82801"/>
                  <a:pt x="72481" y="95228"/>
                </a:cubicBezTo>
                <a:cubicBezTo>
                  <a:pt x="79414" y="98724"/>
                  <a:pt x="85180" y="103616"/>
                  <a:pt x="89283" y="109639"/>
                </a:cubicBezTo>
                <a:lnTo>
                  <a:pt x="295206" y="41783"/>
                </a:lnTo>
                <a:cubicBezTo>
                  <a:pt x="295278" y="36844"/>
                  <a:pt x="296818" y="32068"/>
                  <a:pt x="299132" y="27480"/>
                </a:cubicBezTo>
                <a:cubicBezTo>
                  <a:pt x="308452" y="8999"/>
                  <a:pt x="327684" y="-1191"/>
                  <a:pt x="347114" y="11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1196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45" grpId="0"/>
      <p:bldP spid="48" grpId="0"/>
      <p:bldP spid="23" grpId="0" animBg="1"/>
      <p:bldP spid="25" grpId="0"/>
      <p:bldP spid="26" grpId="0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2"/>
          <p:cNvGrpSpPr/>
          <p:nvPr/>
        </p:nvGrpSpPr>
        <p:grpSpPr>
          <a:xfrm>
            <a:off x="2196000" y="598396"/>
            <a:ext cx="6948000" cy="126642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7" name="矩形 36"/>
          <p:cNvSpPr/>
          <p:nvPr/>
        </p:nvSpPr>
        <p:spPr>
          <a:xfrm>
            <a:off x="705390" y="928674"/>
            <a:ext cx="4442674" cy="86409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KSO_Shape"/>
          <p:cNvSpPr/>
          <p:nvPr/>
        </p:nvSpPr>
        <p:spPr bwMode="auto">
          <a:xfrm>
            <a:off x="827584" y="1000682"/>
            <a:ext cx="432048" cy="288032"/>
          </a:xfrm>
          <a:custGeom>
            <a:avLst/>
            <a:gdLst>
              <a:gd name="T0" fmla="*/ 2147483646 w 534"/>
              <a:gd name="T1" fmla="*/ 2147483646 h 354"/>
              <a:gd name="T2" fmla="*/ 2147483646 w 534"/>
              <a:gd name="T3" fmla="*/ 2147483646 h 354"/>
              <a:gd name="T4" fmla="*/ 2147483646 w 534"/>
              <a:gd name="T5" fmla="*/ 0 h 354"/>
              <a:gd name="T6" fmla="*/ 2147483646 w 534"/>
              <a:gd name="T7" fmla="*/ 2147483646 h 354"/>
              <a:gd name="T8" fmla="*/ 2147483646 w 534"/>
              <a:gd name="T9" fmla="*/ 2147483646 h 354"/>
              <a:gd name="T10" fmla="*/ 2147483646 w 534"/>
              <a:gd name="T11" fmla="*/ 2147483646 h 354"/>
              <a:gd name="T12" fmla="*/ 2147483646 w 534"/>
              <a:gd name="T13" fmla="*/ 2147483646 h 354"/>
              <a:gd name="T14" fmla="*/ 2147483646 w 534"/>
              <a:gd name="T15" fmla="*/ 2147483646 h 354"/>
              <a:gd name="T16" fmla="*/ 2147483646 w 534"/>
              <a:gd name="T17" fmla="*/ 2147483646 h 354"/>
              <a:gd name="T18" fmla="*/ 2147483646 w 534"/>
              <a:gd name="T19" fmla="*/ 2147483646 h 354"/>
              <a:gd name="T20" fmla="*/ 0 w 534"/>
              <a:gd name="T21" fmla="*/ 2147483646 h 354"/>
              <a:gd name="T22" fmla="*/ 0 w 534"/>
              <a:gd name="T23" fmla="*/ 2147483646 h 354"/>
              <a:gd name="T24" fmla="*/ 2147483646 w 534"/>
              <a:gd name="T25" fmla="*/ 2147483646 h 354"/>
              <a:gd name="T26" fmla="*/ 2147483646 w 534"/>
              <a:gd name="T27" fmla="*/ 2147483646 h 354"/>
              <a:gd name="T28" fmla="*/ 2147483646 w 534"/>
              <a:gd name="T29" fmla="*/ 2147483646 h 354"/>
              <a:gd name="T30" fmla="*/ 2147483646 w 534"/>
              <a:gd name="T31" fmla="*/ 2147483646 h 354"/>
              <a:gd name="T32" fmla="*/ 2147483646 w 534"/>
              <a:gd name="T33" fmla="*/ 2147483646 h 354"/>
              <a:gd name="T34" fmla="*/ 2147483646 w 534"/>
              <a:gd name="T35" fmla="*/ 2147483646 h 354"/>
              <a:gd name="T36" fmla="*/ 2147483646 w 534"/>
              <a:gd name="T37" fmla="*/ 2147483646 h 354"/>
              <a:gd name="T38" fmla="*/ 2147483646 w 534"/>
              <a:gd name="T39" fmla="*/ 2147483646 h 354"/>
              <a:gd name="T40" fmla="*/ 2147483646 w 534"/>
              <a:gd name="T41" fmla="*/ 2147483646 h 354"/>
              <a:gd name="T42" fmla="*/ 2147483646 w 534"/>
              <a:gd name="T43" fmla="*/ 2147483646 h 354"/>
              <a:gd name="T44" fmla="*/ 2147483646 w 534"/>
              <a:gd name="T45" fmla="*/ 2147483646 h 354"/>
              <a:gd name="T46" fmla="*/ 2147483646 w 534"/>
              <a:gd name="T47" fmla="*/ 2147483646 h 354"/>
              <a:gd name="T48" fmla="*/ 2147483646 w 534"/>
              <a:gd name="T49" fmla="*/ 2147483646 h 354"/>
              <a:gd name="T50" fmla="*/ 2147483646 w 534"/>
              <a:gd name="T51" fmla="*/ 2147483646 h 354"/>
              <a:gd name="T52" fmla="*/ 2147483646 w 534"/>
              <a:gd name="T53" fmla="*/ 2147483646 h 354"/>
              <a:gd name="T54" fmla="*/ 2147483646 w 534"/>
              <a:gd name="T55" fmla="*/ 2147483646 h 354"/>
              <a:gd name="T56" fmla="*/ 2147483646 w 534"/>
              <a:gd name="T57" fmla="*/ 2147483646 h 354"/>
              <a:gd name="T58" fmla="*/ 2147483646 w 534"/>
              <a:gd name="T59" fmla="*/ 2147483646 h 354"/>
              <a:gd name="T60" fmla="*/ 2147483646 w 534"/>
              <a:gd name="T61" fmla="*/ 2147483646 h 35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34" h="354">
                <a:moveTo>
                  <a:pt x="140" y="105"/>
                </a:moveTo>
                <a:lnTo>
                  <a:pt x="190" y="85"/>
                </a:lnTo>
                <a:lnTo>
                  <a:pt x="394" y="0"/>
                </a:lnTo>
                <a:lnTo>
                  <a:pt x="394" y="165"/>
                </a:lnTo>
                <a:lnTo>
                  <a:pt x="394" y="329"/>
                </a:lnTo>
                <a:lnTo>
                  <a:pt x="190" y="245"/>
                </a:lnTo>
                <a:lnTo>
                  <a:pt x="140" y="230"/>
                </a:lnTo>
                <a:lnTo>
                  <a:pt x="175" y="354"/>
                </a:lnTo>
                <a:lnTo>
                  <a:pt x="75" y="354"/>
                </a:lnTo>
                <a:lnTo>
                  <a:pt x="45" y="225"/>
                </a:lnTo>
                <a:lnTo>
                  <a:pt x="0" y="225"/>
                </a:lnTo>
                <a:lnTo>
                  <a:pt x="0" y="105"/>
                </a:lnTo>
                <a:lnTo>
                  <a:pt x="140" y="105"/>
                </a:lnTo>
                <a:close/>
                <a:moveTo>
                  <a:pt x="444" y="230"/>
                </a:moveTo>
                <a:lnTo>
                  <a:pt x="524" y="255"/>
                </a:lnTo>
                <a:lnTo>
                  <a:pt x="509" y="284"/>
                </a:lnTo>
                <a:lnTo>
                  <a:pt x="434" y="259"/>
                </a:lnTo>
                <a:lnTo>
                  <a:pt x="444" y="230"/>
                </a:lnTo>
                <a:close/>
                <a:moveTo>
                  <a:pt x="439" y="70"/>
                </a:moveTo>
                <a:lnTo>
                  <a:pt x="514" y="45"/>
                </a:lnTo>
                <a:lnTo>
                  <a:pt x="524" y="75"/>
                </a:lnTo>
                <a:lnTo>
                  <a:pt x="449" y="105"/>
                </a:lnTo>
                <a:lnTo>
                  <a:pt x="439" y="70"/>
                </a:lnTo>
                <a:close/>
                <a:moveTo>
                  <a:pt x="454" y="150"/>
                </a:moveTo>
                <a:lnTo>
                  <a:pt x="534" y="150"/>
                </a:lnTo>
                <a:lnTo>
                  <a:pt x="534" y="185"/>
                </a:lnTo>
                <a:lnTo>
                  <a:pt x="454" y="185"/>
                </a:lnTo>
                <a:lnTo>
                  <a:pt x="454" y="1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5" name="TextBox 44"/>
          <p:cNvSpPr txBox="1"/>
          <p:nvPr/>
        </p:nvSpPr>
        <p:spPr>
          <a:xfrm>
            <a:off x="1221105" y="1043940"/>
            <a:ext cx="37534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1600" b="1" dirty="0" smtClean="0">
                <a:solidFill>
                  <a:schemeClr val="bg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（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itchFamily="34" charset="-122"/>
              </a:rPr>
              <a:t>七</a:t>
            </a:r>
            <a:r>
              <a:rPr lang="zh-CN" altLang="en-US" sz="1600" b="1" dirty="0" smtClean="0">
                <a:solidFill>
                  <a:schemeClr val="bg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itchFamily="34" charset="-122"/>
              </a:rPr>
              <a:t>稽  核  检  查</a:t>
            </a:r>
            <a:endParaRPr lang="zh-CN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文本框 7"/>
          <p:cNvSpPr txBox="1">
            <a:spLocks noChangeArrowheads="1"/>
          </p:cNvSpPr>
          <p:nvPr/>
        </p:nvSpPr>
        <p:spPr bwMode="auto">
          <a:xfrm>
            <a:off x="467545" y="1818690"/>
            <a:ext cx="8280920" cy="1110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4pPr>
            <a:lvl5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微软雅黑" panose="020B0503020204020204" pitchFamily="34" charset="-122"/>
              </a:rPr>
              <a:t>        </a:t>
            </a:r>
            <a:r>
              <a:rPr lang="zh-CN" altLang="zh-CN" sz="1600" dirty="0" smtClean="0">
                <a:latin typeface="微软雅黑" panose="020B0503020204020204" pitchFamily="34" charset="-122"/>
              </a:rPr>
              <a:t>建立</a:t>
            </a:r>
            <a:r>
              <a:rPr lang="en-US" altLang="zh-CN" sz="1600" dirty="0">
                <a:latin typeface="微软雅黑" panose="020B0503020204020204" pitchFamily="34" charset="-122"/>
              </a:rPr>
              <a:t>DRG</a:t>
            </a:r>
            <a:r>
              <a:rPr lang="zh-CN" altLang="zh-CN" sz="1600" dirty="0">
                <a:latin typeface="微软雅黑" panose="020B0503020204020204" pitchFamily="34" charset="-122"/>
              </a:rPr>
              <a:t>付费相关的稽核机制，加强事后管理力度。重点稽核申报数据不实、高靠分组、推诿患者、分解住院、服务不足等情况，对因此造成的不合理费用根据协议管理内容进行追回等处理。</a:t>
            </a:r>
            <a:endParaRPr lang="zh-CN" altLang="zh-CN" sz="1600" dirty="0">
              <a:latin typeface="微软雅黑" panose="020B0503020204020204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683568" y="3136412"/>
            <a:ext cx="4536504" cy="864096"/>
          </a:xfrm>
          <a:prstGeom prst="rect">
            <a:avLst/>
          </a:prstGeom>
          <a:solidFill>
            <a:srgbClr val="769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1371600" y="3382645"/>
            <a:ext cx="35572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1600" b="1" dirty="0" smtClean="0">
                <a:solidFill>
                  <a:schemeClr val="bg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（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itchFamily="34" charset="-122"/>
              </a:rPr>
              <a:t>八</a:t>
            </a:r>
            <a:r>
              <a:rPr lang="zh-CN" altLang="en-US" sz="1600" b="1" dirty="0" smtClean="0">
                <a:solidFill>
                  <a:schemeClr val="bg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信  息  系  统  建  设</a:t>
            </a:r>
            <a:endParaRPr lang="zh-CN" altLang="en-US" sz="1600" b="1" dirty="0">
              <a:solidFill>
                <a:schemeClr val="bg1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26" name="文本框 7"/>
          <p:cNvSpPr txBox="1">
            <a:spLocks noChangeArrowheads="1"/>
          </p:cNvSpPr>
          <p:nvPr/>
        </p:nvSpPr>
        <p:spPr bwMode="auto">
          <a:xfrm>
            <a:off x="611560" y="4081636"/>
            <a:ext cx="8208912" cy="1143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4pPr>
            <a:lvl5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微软雅黑" panose="020B0503020204020204" pitchFamily="34" charset="-122"/>
              </a:rPr>
              <a:t>        </a:t>
            </a:r>
            <a:r>
              <a:rPr lang="zh-CN" altLang="zh-CN" sz="1600" dirty="0" smtClean="0">
                <a:latin typeface="微软雅黑" panose="020B0503020204020204" pitchFamily="34" charset="-122"/>
              </a:rPr>
              <a:t>全面</a:t>
            </a:r>
            <a:r>
              <a:rPr lang="zh-CN" altLang="zh-CN" sz="1600" dirty="0">
                <a:latin typeface="微软雅黑" panose="020B0503020204020204" pitchFamily="34" charset="-122"/>
              </a:rPr>
              <a:t>实现信息系统的上下联通和数据的快速归集。随着</a:t>
            </a:r>
            <a:r>
              <a:rPr lang="en-US" altLang="zh-CN" sz="1600" dirty="0">
                <a:latin typeface="微软雅黑" panose="020B0503020204020204" pitchFamily="34" charset="-122"/>
              </a:rPr>
              <a:t>DRG</a:t>
            </a:r>
            <a:r>
              <a:rPr lang="zh-CN" altLang="zh-CN" sz="1600" dirty="0">
                <a:latin typeface="微软雅黑" panose="020B0503020204020204" pitchFamily="34" charset="-122"/>
              </a:rPr>
              <a:t>付费工作推进，医保信息系统全面支持</a:t>
            </a:r>
            <a:r>
              <a:rPr lang="en-US" altLang="zh-CN" sz="1600" dirty="0">
                <a:latin typeface="微软雅黑" panose="020B0503020204020204" pitchFamily="34" charset="-122"/>
              </a:rPr>
              <a:t>DRG</a:t>
            </a:r>
            <a:r>
              <a:rPr lang="zh-CN" altLang="zh-CN" sz="1600" dirty="0">
                <a:latin typeface="微软雅黑" panose="020B0503020204020204" pitchFamily="34" charset="-122"/>
              </a:rPr>
              <a:t>分组管理、付费标准设定、测算及考核评价，为</a:t>
            </a:r>
            <a:r>
              <a:rPr lang="en-US" altLang="zh-CN" sz="1600" dirty="0">
                <a:latin typeface="微软雅黑" panose="020B0503020204020204" pitchFamily="34" charset="-122"/>
              </a:rPr>
              <a:t>DRG</a:t>
            </a:r>
            <a:r>
              <a:rPr lang="zh-CN" altLang="zh-CN" sz="1600" dirty="0">
                <a:latin typeface="微软雅黑" panose="020B0503020204020204" pitchFamily="34" charset="-122"/>
              </a:rPr>
              <a:t>付费方案制定提供数据支撑。</a:t>
            </a:r>
            <a:endParaRPr lang="zh-CN" altLang="zh-CN" sz="1600" dirty="0">
              <a:latin typeface="微软雅黑" panose="020B0503020204020204" pitchFamily="34" charset="-122"/>
            </a:endParaRPr>
          </a:p>
        </p:txBody>
      </p:sp>
      <p:sp>
        <p:nvSpPr>
          <p:cNvPr id="27" name="KSO_Shape"/>
          <p:cNvSpPr/>
          <p:nvPr/>
        </p:nvSpPr>
        <p:spPr>
          <a:xfrm>
            <a:off x="823349" y="3207850"/>
            <a:ext cx="364275" cy="360040"/>
          </a:xfrm>
          <a:custGeom>
            <a:avLst/>
            <a:gdLst>
              <a:gd name="connsiteX0" fmla="*/ 347114 w 393729"/>
              <a:gd name="connsiteY0" fmla="*/ 112 h 390624"/>
              <a:gd name="connsiteX1" fmla="*/ 366249 w 393729"/>
              <a:gd name="connsiteY1" fmla="*/ 5364 h 390624"/>
              <a:gd name="connsiteX2" fmla="*/ 388366 w 393729"/>
              <a:gd name="connsiteY2" fmla="*/ 72481 h 390624"/>
              <a:gd name="connsiteX3" fmla="*/ 321248 w 393729"/>
              <a:gd name="connsiteY3" fmla="*/ 94598 h 390624"/>
              <a:gd name="connsiteX4" fmla="*/ 304750 w 393729"/>
              <a:gd name="connsiteY4" fmla="*/ 80728 h 390624"/>
              <a:gd name="connsiteX5" fmla="*/ 98330 w 393729"/>
              <a:gd name="connsiteY5" fmla="*/ 148748 h 390624"/>
              <a:gd name="connsiteX6" fmla="*/ 94598 w 393729"/>
              <a:gd name="connsiteY6" fmla="*/ 162346 h 390624"/>
              <a:gd name="connsiteX7" fmla="*/ 91507 w 393729"/>
              <a:gd name="connsiteY7" fmla="*/ 166277 h 390624"/>
              <a:gd name="connsiteX8" fmla="*/ 229420 w 393729"/>
              <a:gd name="connsiteY8" fmla="*/ 293815 h 390624"/>
              <a:gd name="connsiteX9" fmla="*/ 268686 w 393729"/>
              <a:gd name="connsiteY9" fmla="*/ 296027 h 390624"/>
              <a:gd name="connsiteX10" fmla="*/ 290802 w 393729"/>
              <a:gd name="connsiteY10" fmla="*/ 363144 h 390624"/>
              <a:gd name="connsiteX11" fmla="*/ 223685 w 393729"/>
              <a:gd name="connsiteY11" fmla="*/ 385261 h 390624"/>
              <a:gd name="connsiteX12" fmla="*/ 200613 w 393729"/>
              <a:gd name="connsiteY12" fmla="*/ 321625 h 390624"/>
              <a:gd name="connsiteX13" fmla="*/ 56603 w 393729"/>
              <a:gd name="connsiteY13" fmla="*/ 188448 h 390624"/>
              <a:gd name="connsiteX14" fmla="*/ 27481 w 393729"/>
              <a:gd name="connsiteY14" fmla="*/ 184462 h 390624"/>
              <a:gd name="connsiteX15" fmla="*/ 5364 w 393729"/>
              <a:gd name="connsiteY15" fmla="*/ 117345 h 390624"/>
              <a:gd name="connsiteX16" fmla="*/ 72481 w 393729"/>
              <a:gd name="connsiteY16" fmla="*/ 95228 h 390624"/>
              <a:gd name="connsiteX17" fmla="*/ 89283 w 393729"/>
              <a:gd name="connsiteY17" fmla="*/ 109639 h 390624"/>
              <a:gd name="connsiteX18" fmla="*/ 295206 w 393729"/>
              <a:gd name="connsiteY18" fmla="*/ 41783 h 390624"/>
              <a:gd name="connsiteX19" fmla="*/ 299132 w 393729"/>
              <a:gd name="connsiteY19" fmla="*/ 27480 h 390624"/>
              <a:gd name="connsiteX20" fmla="*/ 347114 w 393729"/>
              <a:gd name="connsiteY20" fmla="*/ 112 h 390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93729" h="390624">
                <a:moveTo>
                  <a:pt x="347114" y="112"/>
                </a:moveTo>
                <a:cubicBezTo>
                  <a:pt x="353590" y="546"/>
                  <a:pt x="360089" y="2257"/>
                  <a:pt x="366249" y="5364"/>
                </a:cubicBezTo>
                <a:cubicBezTo>
                  <a:pt x="390891" y="17791"/>
                  <a:pt x="400792" y="47840"/>
                  <a:pt x="388366" y="72481"/>
                </a:cubicBezTo>
                <a:cubicBezTo>
                  <a:pt x="375939" y="97123"/>
                  <a:pt x="345890" y="107025"/>
                  <a:pt x="321248" y="94598"/>
                </a:cubicBezTo>
                <a:cubicBezTo>
                  <a:pt x="314512" y="91201"/>
                  <a:pt x="308877" y="86487"/>
                  <a:pt x="304750" y="80728"/>
                </a:cubicBezTo>
                <a:lnTo>
                  <a:pt x="98330" y="148748"/>
                </a:lnTo>
                <a:cubicBezTo>
                  <a:pt x="98294" y="153464"/>
                  <a:pt x="96795" y="157989"/>
                  <a:pt x="94598" y="162346"/>
                </a:cubicBezTo>
                <a:lnTo>
                  <a:pt x="91507" y="166277"/>
                </a:lnTo>
                <a:lnTo>
                  <a:pt x="229420" y="293815"/>
                </a:lnTo>
                <a:cubicBezTo>
                  <a:pt x="241784" y="289147"/>
                  <a:pt x="255956" y="289607"/>
                  <a:pt x="268686" y="296027"/>
                </a:cubicBezTo>
                <a:cubicBezTo>
                  <a:pt x="293327" y="308454"/>
                  <a:pt x="303229" y="338503"/>
                  <a:pt x="290802" y="363144"/>
                </a:cubicBezTo>
                <a:cubicBezTo>
                  <a:pt x="278375" y="387786"/>
                  <a:pt x="248326" y="397688"/>
                  <a:pt x="223685" y="385261"/>
                </a:cubicBezTo>
                <a:cubicBezTo>
                  <a:pt x="200118" y="373376"/>
                  <a:pt x="190033" y="345372"/>
                  <a:pt x="200613" y="321625"/>
                </a:cubicBezTo>
                <a:lnTo>
                  <a:pt x="56603" y="188448"/>
                </a:lnTo>
                <a:cubicBezTo>
                  <a:pt x="47044" y="190691"/>
                  <a:pt x="36870" y="189197"/>
                  <a:pt x="27481" y="184462"/>
                </a:cubicBezTo>
                <a:cubicBezTo>
                  <a:pt x="2839" y="172035"/>
                  <a:pt x="-7063" y="141986"/>
                  <a:pt x="5364" y="117345"/>
                </a:cubicBezTo>
                <a:cubicBezTo>
                  <a:pt x="17791" y="92703"/>
                  <a:pt x="47840" y="82801"/>
                  <a:pt x="72481" y="95228"/>
                </a:cubicBezTo>
                <a:cubicBezTo>
                  <a:pt x="79414" y="98724"/>
                  <a:pt x="85180" y="103616"/>
                  <a:pt x="89283" y="109639"/>
                </a:cubicBezTo>
                <a:lnTo>
                  <a:pt x="295206" y="41783"/>
                </a:lnTo>
                <a:cubicBezTo>
                  <a:pt x="295278" y="36844"/>
                  <a:pt x="296818" y="32068"/>
                  <a:pt x="299132" y="27480"/>
                </a:cubicBezTo>
                <a:cubicBezTo>
                  <a:pt x="308452" y="8999"/>
                  <a:pt x="327684" y="-1191"/>
                  <a:pt x="347114" y="11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1196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45" grpId="0"/>
      <p:bldP spid="48" grpId="0"/>
      <p:bldP spid="23" grpId="0" animBg="1"/>
      <p:bldP spid="25" grpId="0"/>
      <p:bldP spid="26" grpId="0"/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2"/>
          <p:cNvGrpSpPr/>
          <p:nvPr/>
        </p:nvGrpSpPr>
        <p:grpSpPr>
          <a:xfrm>
            <a:off x="2196000" y="598396"/>
            <a:ext cx="6948000" cy="126642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7" name="矩形 36"/>
          <p:cNvSpPr/>
          <p:nvPr/>
        </p:nvSpPr>
        <p:spPr>
          <a:xfrm>
            <a:off x="705390" y="928674"/>
            <a:ext cx="4442674" cy="86409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KSO_Shape"/>
          <p:cNvSpPr/>
          <p:nvPr/>
        </p:nvSpPr>
        <p:spPr bwMode="auto">
          <a:xfrm>
            <a:off x="827584" y="1000682"/>
            <a:ext cx="432048" cy="288032"/>
          </a:xfrm>
          <a:custGeom>
            <a:avLst/>
            <a:gdLst>
              <a:gd name="T0" fmla="*/ 2147483646 w 534"/>
              <a:gd name="T1" fmla="*/ 2147483646 h 354"/>
              <a:gd name="T2" fmla="*/ 2147483646 w 534"/>
              <a:gd name="T3" fmla="*/ 2147483646 h 354"/>
              <a:gd name="T4" fmla="*/ 2147483646 w 534"/>
              <a:gd name="T5" fmla="*/ 0 h 354"/>
              <a:gd name="T6" fmla="*/ 2147483646 w 534"/>
              <a:gd name="T7" fmla="*/ 2147483646 h 354"/>
              <a:gd name="T8" fmla="*/ 2147483646 w 534"/>
              <a:gd name="T9" fmla="*/ 2147483646 h 354"/>
              <a:gd name="T10" fmla="*/ 2147483646 w 534"/>
              <a:gd name="T11" fmla="*/ 2147483646 h 354"/>
              <a:gd name="T12" fmla="*/ 2147483646 w 534"/>
              <a:gd name="T13" fmla="*/ 2147483646 h 354"/>
              <a:gd name="T14" fmla="*/ 2147483646 w 534"/>
              <a:gd name="T15" fmla="*/ 2147483646 h 354"/>
              <a:gd name="T16" fmla="*/ 2147483646 w 534"/>
              <a:gd name="T17" fmla="*/ 2147483646 h 354"/>
              <a:gd name="T18" fmla="*/ 2147483646 w 534"/>
              <a:gd name="T19" fmla="*/ 2147483646 h 354"/>
              <a:gd name="T20" fmla="*/ 0 w 534"/>
              <a:gd name="T21" fmla="*/ 2147483646 h 354"/>
              <a:gd name="T22" fmla="*/ 0 w 534"/>
              <a:gd name="T23" fmla="*/ 2147483646 h 354"/>
              <a:gd name="T24" fmla="*/ 2147483646 w 534"/>
              <a:gd name="T25" fmla="*/ 2147483646 h 354"/>
              <a:gd name="T26" fmla="*/ 2147483646 w 534"/>
              <a:gd name="T27" fmla="*/ 2147483646 h 354"/>
              <a:gd name="T28" fmla="*/ 2147483646 w 534"/>
              <a:gd name="T29" fmla="*/ 2147483646 h 354"/>
              <a:gd name="T30" fmla="*/ 2147483646 w 534"/>
              <a:gd name="T31" fmla="*/ 2147483646 h 354"/>
              <a:gd name="T32" fmla="*/ 2147483646 w 534"/>
              <a:gd name="T33" fmla="*/ 2147483646 h 354"/>
              <a:gd name="T34" fmla="*/ 2147483646 w 534"/>
              <a:gd name="T35" fmla="*/ 2147483646 h 354"/>
              <a:gd name="T36" fmla="*/ 2147483646 w 534"/>
              <a:gd name="T37" fmla="*/ 2147483646 h 354"/>
              <a:gd name="T38" fmla="*/ 2147483646 w 534"/>
              <a:gd name="T39" fmla="*/ 2147483646 h 354"/>
              <a:gd name="T40" fmla="*/ 2147483646 w 534"/>
              <a:gd name="T41" fmla="*/ 2147483646 h 354"/>
              <a:gd name="T42" fmla="*/ 2147483646 w 534"/>
              <a:gd name="T43" fmla="*/ 2147483646 h 354"/>
              <a:gd name="T44" fmla="*/ 2147483646 w 534"/>
              <a:gd name="T45" fmla="*/ 2147483646 h 354"/>
              <a:gd name="T46" fmla="*/ 2147483646 w 534"/>
              <a:gd name="T47" fmla="*/ 2147483646 h 354"/>
              <a:gd name="T48" fmla="*/ 2147483646 w 534"/>
              <a:gd name="T49" fmla="*/ 2147483646 h 354"/>
              <a:gd name="T50" fmla="*/ 2147483646 w 534"/>
              <a:gd name="T51" fmla="*/ 2147483646 h 354"/>
              <a:gd name="T52" fmla="*/ 2147483646 w 534"/>
              <a:gd name="T53" fmla="*/ 2147483646 h 354"/>
              <a:gd name="T54" fmla="*/ 2147483646 w 534"/>
              <a:gd name="T55" fmla="*/ 2147483646 h 354"/>
              <a:gd name="T56" fmla="*/ 2147483646 w 534"/>
              <a:gd name="T57" fmla="*/ 2147483646 h 354"/>
              <a:gd name="T58" fmla="*/ 2147483646 w 534"/>
              <a:gd name="T59" fmla="*/ 2147483646 h 354"/>
              <a:gd name="T60" fmla="*/ 2147483646 w 534"/>
              <a:gd name="T61" fmla="*/ 2147483646 h 35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34" h="354">
                <a:moveTo>
                  <a:pt x="140" y="105"/>
                </a:moveTo>
                <a:lnTo>
                  <a:pt x="190" y="85"/>
                </a:lnTo>
                <a:lnTo>
                  <a:pt x="394" y="0"/>
                </a:lnTo>
                <a:lnTo>
                  <a:pt x="394" y="165"/>
                </a:lnTo>
                <a:lnTo>
                  <a:pt x="394" y="329"/>
                </a:lnTo>
                <a:lnTo>
                  <a:pt x="190" y="245"/>
                </a:lnTo>
                <a:lnTo>
                  <a:pt x="140" y="230"/>
                </a:lnTo>
                <a:lnTo>
                  <a:pt x="175" y="354"/>
                </a:lnTo>
                <a:lnTo>
                  <a:pt x="75" y="354"/>
                </a:lnTo>
                <a:lnTo>
                  <a:pt x="45" y="225"/>
                </a:lnTo>
                <a:lnTo>
                  <a:pt x="0" y="225"/>
                </a:lnTo>
                <a:lnTo>
                  <a:pt x="0" y="105"/>
                </a:lnTo>
                <a:lnTo>
                  <a:pt x="140" y="105"/>
                </a:lnTo>
                <a:close/>
                <a:moveTo>
                  <a:pt x="444" y="230"/>
                </a:moveTo>
                <a:lnTo>
                  <a:pt x="524" y="255"/>
                </a:lnTo>
                <a:lnTo>
                  <a:pt x="509" y="284"/>
                </a:lnTo>
                <a:lnTo>
                  <a:pt x="434" y="259"/>
                </a:lnTo>
                <a:lnTo>
                  <a:pt x="444" y="230"/>
                </a:lnTo>
                <a:close/>
                <a:moveTo>
                  <a:pt x="439" y="70"/>
                </a:moveTo>
                <a:lnTo>
                  <a:pt x="514" y="45"/>
                </a:lnTo>
                <a:lnTo>
                  <a:pt x="524" y="75"/>
                </a:lnTo>
                <a:lnTo>
                  <a:pt x="449" y="105"/>
                </a:lnTo>
                <a:lnTo>
                  <a:pt x="439" y="70"/>
                </a:lnTo>
                <a:close/>
                <a:moveTo>
                  <a:pt x="454" y="150"/>
                </a:moveTo>
                <a:lnTo>
                  <a:pt x="534" y="150"/>
                </a:lnTo>
                <a:lnTo>
                  <a:pt x="534" y="185"/>
                </a:lnTo>
                <a:lnTo>
                  <a:pt x="454" y="185"/>
                </a:lnTo>
                <a:lnTo>
                  <a:pt x="454" y="1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5" name="TextBox 44"/>
          <p:cNvSpPr txBox="1"/>
          <p:nvPr/>
        </p:nvSpPr>
        <p:spPr>
          <a:xfrm>
            <a:off x="1221105" y="1043940"/>
            <a:ext cx="37534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itchFamily="34" charset="-122"/>
              </a:rPr>
              <a:t>（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itchFamily="34" charset="-122"/>
              </a:rPr>
              <a:t>九）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itchFamily="34" charset="-122"/>
              </a:rPr>
              <a:t>考  核  评  价</a:t>
            </a:r>
            <a:endParaRPr lang="zh-CN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文本框 7"/>
          <p:cNvSpPr txBox="1">
            <a:spLocks noChangeArrowheads="1"/>
          </p:cNvSpPr>
          <p:nvPr/>
        </p:nvSpPr>
        <p:spPr bwMode="auto">
          <a:xfrm>
            <a:off x="467545" y="1818690"/>
            <a:ext cx="8280920" cy="1110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4pPr>
            <a:lvl5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9pPr>
          </a:lstStyle>
          <a:p>
            <a:r>
              <a:rPr lang="en-US" altLang="zh-CN" sz="1600" dirty="0" smtClean="0"/>
              <a:t>      </a:t>
            </a:r>
            <a:endParaRPr lang="en-US" altLang="zh-CN" sz="1600" dirty="0" smtClean="0"/>
          </a:p>
          <a:p>
            <a:r>
              <a:rPr lang="en-US" altLang="zh-CN" sz="1600" dirty="0"/>
              <a:t> </a:t>
            </a:r>
            <a:r>
              <a:rPr lang="en-US" altLang="zh-CN" sz="1600" dirty="0" smtClean="0"/>
              <a:t>        </a:t>
            </a:r>
            <a:r>
              <a:rPr lang="zh-CN" altLang="zh-CN" sz="1600" dirty="0" smtClean="0"/>
              <a:t>制定</a:t>
            </a:r>
            <a:r>
              <a:rPr lang="zh-CN" altLang="zh-CN" sz="1600" dirty="0"/>
              <a:t>对医疗机构的具体考核指标，包括监管指标及激励指标管理。</a:t>
            </a:r>
            <a:endParaRPr lang="zh-CN" altLang="zh-CN" sz="1600" dirty="0"/>
          </a:p>
        </p:txBody>
      </p:sp>
      <p:sp>
        <p:nvSpPr>
          <p:cNvPr id="23" name="矩形 22"/>
          <p:cNvSpPr/>
          <p:nvPr/>
        </p:nvSpPr>
        <p:spPr>
          <a:xfrm>
            <a:off x="683568" y="3136412"/>
            <a:ext cx="4536504" cy="864096"/>
          </a:xfrm>
          <a:prstGeom prst="rect">
            <a:avLst/>
          </a:prstGeom>
          <a:solidFill>
            <a:srgbClr val="769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1371600" y="3382645"/>
            <a:ext cx="35572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十）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协  商  谈  判</a:t>
            </a:r>
            <a:endParaRPr lang="zh-CN" altLang="en-US" sz="1600" b="1" dirty="0">
              <a:solidFill>
                <a:schemeClr val="bg1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26" name="文本框 7"/>
          <p:cNvSpPr txBox="1">
            <a:spLocks noChangeArrowheads="1"/>
          </p:cNvSpPr>
          <p:nvPr/>
        </p:nvSpPr>
        <p:spPr bwMode="auto">
          <a:xfrm>
            <a:off x="626443" y="4225652"/>
            <a:ext cx="8208912" cy="1143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4pPr>
            <a:lvl5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9pPr>
          </a:lstStyle>
          <a:p>
            <a:r>
              <a:rPr lang="en-US" altLang="zh-CN" sz="1600" dirty="0" smtClean="0"/>
              <a:t>      </a:t>
            </a:r>
            <a:r>
              <a:rPr lang="zh-CN" altLang="zh-CN" sz="1600" dirty="0" smtClean="0"/>
              <a:t>在</a:t>
            </a:r>
            <a:r>
              <a:rPr lang="en-US" altLang="zh-CN" sz="1600" dirty="0"/>
              <a:t>DRG</a:t>
            </a:r>
            <a:r>
              <a:rPr lang="zh-CN" altLang="zh-CN" sz="1600" dirty="0"/>
              <a:t>付费的权重、支付等相关标准制定中，逐步建立并完善医保协商谈判机制。</a:t>
            </a:r>
            <a:endParaRPr lang="zh-CN" altLang="zh-CN" sz="1600" dirty="0"/>
          </a:p>
        </p:txBody>
      </p:sp>
      <p:sp>
        <p:nvSpPr>
          <p:cNvPr id="27" name="KSO_Shape"/>
          <p:cNvSpPr/>
          <p:nvPr/>
        </p:nvSpPr>
        <p:spPr>
          <a:xfrm>
            <a:off x="823349" y="3207850"/>
            <a:ext cx="364275" cy="360040"/>
          </a:xfrm>
          <a:custGeom>
            <a:avLst/>
            <a:gdLst>
              <a:gd name="connsiteX0" fmla="*/ 347114 w 393729"/>
              <a:gd name="connsiteY0" fmla="*/ 112 h 390624"/>
              <a:gd name="connsiteX1" fmla="*/ 366249 w 393729"/>
              <a:gd name="connsiteY1" fmla="*/ 5364 h 390624"/>
              <a:gd name="connsiteX2" fmla="*/ 388366 w 393729"/>
              <a:gd name="connsiteY2" fmla="*/ 72481 h 390624"/>
              <a:gd name="connsiteX3" fmla="*/ 321248 w 393729"/>
              <a:gd name="connsiteY3" fmla="*/ 94598 h 390624"/>
              <a:gd name="connsiteX4" fmla="*/ 304750 w 393729"/>
              <a:gd name="connsiteY4" fmla="*/ 80728 h 390624"/>
              <a:gd name="connsiteX5" fmla="*/ 98330 w 393729"/>
              <a:gd name="connsiteY5" fmla="*/ 148748 h 390624"/>
              <a:gd name="connsiteX6" fmla="*/ 94598 w 393729"/>
              <a:gd name="connsiteY6" fmla="*/ 162346 h 390624"/>
              <a:gd name="connsiteX7" fmla="*/ 91507 w 393729"/>
              <a:gd name="connsiteY7" fmla="*/ 166277 h 390624"/>
              <a:gd name="connsiteX8" fmla="*/ 229420 w 393729"/>
              <a:gd name="connsiteY8" fmla="*/ 293815 h 390624"/>
              <a:gd name="connsiteX9" fmla="*/ 268686 w 393729"/>
              <a:gd name="connsiteY9" fmla="*/ 296027 h 390624"/>
              <a:gd name="connsiteX10" fmla="*/ 290802 w 393729"/>
              <a:gd name="connsiteY10" fmla="*/ 363144 h 390624"/>
              <a:gd name="connsiteX11" fmla="*/ 223685 w 393729"/>
              <a:gd name="connsiteY11" fmla="*/ 385261 h 390624"/>
              <a:gd name="connsiteX12" fmla="*/ 200613 w 393729"/>
              <a:gd name="connsiteY12" fmla="*/ 321625 h 390624"/>
              <a:gd name="connsiteX13" fmla="*/ 56603 w 393729"/>
              <a:gd name="connsiteY13" fmla="*/ 188448 h 390624"/>
              <a:gd name="connsiteX14" fmla="*/ 27481 w 393729"/>
              <a:gd name="connsiteY14" fmla="*/ 184462 h 390624"/>
              <a:gd name="connsiteX15" fmla="*/ 5364 w 393729"/>
              <a:gd name="connsiteY15" fmla="*/ 117345 h 390624"/>
              <a:gd name="connsiteX16" fmla="*/ 72481 w 393729"/>
              <a:gd name="connsiteY16" fmla="*/ 95228 h 390624"/>
              <a:gd name="connsiteX17" fmla="*/ 89283 w 393729"/>
              <a:gd name="connsiteY17" fmla="*/ 109639 h 390624"/>
              <a:gd name="connsiteX18" fmla="*/ 295206 w 393729"/>
              <a:gd name="connsiteY18" fmla="*/ 41783 h 390624"/>
              <a:gd name="connsiteX19" fmla="*/ 299132 w 393729"/>
              <a:gd name="connsiteY19" fmla="*/ 27480 h 390624"/>
              <a:gd name="connsiteX20" fmla="*/ 347114 w 393729"/>
              <a:gd name="connsiteY20" fmla="*/ 112 h 390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93729" h="390624">
                <a:moveTo>
                  <a:pt x="347114" y="112"/>
                </a:moveTo>
                <a:cubicBezTo>
                  <a:pt x="353590" y="546"/>
                  <a:pt x="360089" y="2257"/>
                  <a:pt x="366249" y="5364"/>
                </a:cubicBezTo>
                <a:cubicBezTo>
                  <a:pt x="390891" y="17791"/>
                  <a:pt x="400792" y="47840"/>
                  <a:pt x="388366" y="72481"/>
                </a:cubicBezTo>
                <a:cubicBezTo>
                  <a:pt x="375939" y="97123"/>
                  <a:pt x="345890" y="107025"/>
                  <a:pt x="321248" y="94598"/>
                </a:cubicBezTo>
                <a:cubicBezTo>
                  <a:pt x="314512" y="91201"/>
                  <a:pt x="308877" y="86487"/>
                  <a:pt x="304750" y="80728"/>
                </a:cubicBezTo>
                <a:lnTo>
                  <a:pt x="98330" y="148748"/>
                </a:lnTo>
                <a:cubicBezTo>
                  <a:pt x="98294" y="153464"/>
                  <a:pt x="96795" y="157989"/>
                  <a:pt x="94598" y="162346"/>
                </a:cubicBezTo>
                <a:lnTo>
                  <a:pt x="91507" y="166277"/>
                </a:lnTo>
                <a:lnTo>
                  <a:pt x="229420" y="293815"/>
                </a:lnTo>
                <a:cubicBezTo>
                  <a:pt x="241784" y="289147"/>
                  <a:pt x="255956" y="289607"/>
                  <a:pt x="268686" y="296027"/>
                </a:cubicBezTo>
                <a:cubicBezTo>
                  <a:pt x="293327" y="308454"/>
                  <a:pt x="303229" y="338503"/>
                  <a:pt x="290802" y="363144"/>
                </a:cubicBezTo>
                <a:cubicBezTo>
                  <a:pt x="278375" y="387786"/>
                  <a:pt x="248326" y="397688"/>
                  <a:pt x="223685" y="385261"/>
                </a:cubicBezTo>
                <a:cubicBezTo>
                  <a:pt x="200118" y="373376"/>
                  <a:pt x="190033" y="345372"/>
                  <a:pt x="200613" y="321625"/>
                </a:cubicBezTo>
                <a:lnTo>
                  <a:pt x="56603" y="188448"/>
                </a:lnTo>
                <a:cubicBezTo>
                  <a:pt x="47044" y="190691"/>
                  <a:pt x="36870" y="189197"/>
                  <a:pt x="27481" y="184462"/>
                </a:cubicBezTo>
                <a:cubicBezTo>
                  <a:pt x="2839" y="172035"/>
                  <a:pt x="-7063" y="141986"/>
                  <a:pt x="5364" y="117345"/>
                </a:cubicBezTo>
                <a:cubicBezTo>
                  <a:pt x="17791" y="92703"/>
                  <a:pt x="47840" y="82801"/>
                  <a:pt x="72481" y="95228"/>
                </a:cubicBezTo>
                <a:cubicBezTo>
                  <a:pt x="79414" y="98724"/>
                  <a:pt x="85180" y="103616"/>
                  <a:pt x="89283" y="109639"/>
                </a:cubicBezTo>
                <a:lnTo>
                  <a:pt x="295206" y="41783"/>
                </a:lnTo>
                <a:cubicBezTo>
                  <a:pt x="295278" y="36844"/>
                  <a:pt x="296818" y="32068"/>
                  <a:pt x="299132" y="27480"/>
                </a:cubicBezTo>
                <a:cubicBezTo>
                  <a:pt x="308452" y="8999"/>
                  <a:pt x="327684" y="-1191"/>
                  <a:pt x="347114" y="11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1196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45" grpId="0"/>
      <p:bldP spid="48" grpId="0"/>
      <p:bldP spid="23" grpId="0" animBg="1"/>
      <p:bldP spid="25" grpId="0"/>
      <p:bldP spid="26" grpId="0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2"/>
          <p:cNvGrpSpPr/>
          <p:nvPr/>
        </p:nvGrpSpPr>
        <p:grpSpPr>
          <a:xfrm>
            <a:off x="2196000" y="598396"/>
            <a:ext cx="6948000" cy="126642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7" name="矩形 36"/>
          <p:cNvSpPr/>
          <p:nvPr/>
        </p:nvSpPr>
        <p:spPr>
          <a:xfrm>
            <a:off x="705390" y="928674"/>
            <a:ext cx="4442674" cy="86409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KSO_Shape"/>
          <p:cNvSpPr/>
          <p:nvPr/>
        </p:nvSpPr>
        <p:spPr bwMode="auto">
          <a:xfrm>
            <a:off x="827584" y="1000682"/>
            <a:ext cx="432048" cy="288032"/>
          </a:xfrm>
          <a:custGeom>
            <a:avLst/>
            <a:gdLst>
              <a:gd name="T0" fmla="*/ 2147483646 w 534"/>
              <a:gd name="T1" fmla="*/ 2147483646 h 354"/>
              <a:gd name="T2" fmla="*/ 2147483646 w 534"/>
              <a:gd name="T3" fmla="*/ 2147483646 h 354"/>
              <a:gd name="T4" fmla="*/ 2147483646 w 534"/>
              <a:gd name="T5" fmla="*/ 0 h 354"/>
              <a:gd name="T6" fmla="*/ 2147483646 w 534"/>
              <a:gd name="T7" fmla="*/ 2147483646 h 354"/>
              <a:gd name="T8" fmla="*/ 2147483646 w 534"/>
              <a:gd name="T9" fmla="*/ 2147483646 h 354"/>
              <a:gd name="T10" fmla="*/ 2147483646 w 534"/>
              <a:gd name="T11" fmla="*/ 2147483646 h 354"/>
              <a:gd name="T12" fmla="*/ 2147483646 w 534"/>
              <a:gd name="T13" fmla="*/ 2147483646 h 354"/>
              <a:gd name="T14" fmla="*/ 2147483646 w 534"/>
              <a:gd name="T15" fmla="*/ 2147483646 h 354"/>
              <a:gd name="T16" fmla="*/ 2147483646 w 534"/>
              <a:gd name="T17" fmla="*/ 2147483646 h 354"/>
              <a:gd name="T18" fmla="*/ 2147483646 w 534"/>
              <a:gd name="T19" fmla="*/ 2147483646 h 354"/>
              <a:gd name="T20" fmla="*/ 0 w 534"/>
              <a:gd name="T21" fmla="*/ 2147483646 h 354"/>
              <a:gd name="T22" fmla="*/ 0 w 534"/>
              <a:gd name="T23" fmla="*/ 2147483646 h 354"/>
              <a:gd name="T24" fmla="*/ 2147483646 w 534"/>
              <a:gd name="T25" fmla="*/ 2147483646 h 354"/>
              <a:gd name="T26" fmla="*/ 2147483646 w 534"/>
              <a:gd name="T27" fmla="*/ 2147483646 h 354"/>
              <a:gd name="T28" fmla="*/ 2147483646 w 534"/>
              <a:gd name="T29" fmla="*/ 2147483646 h 354"/>
              <a:gd name="T30" fmla="*/ 2147483646 w 534"/>
              <a:gd name="T31" fmla="*/ 2147483646 h 354"/>
              <a:gd name="T32" fmla="*/ 2147483646 w 534"/>
              <a:gd name="T33" fmla="*/ 2147483646 h 354"/>
              <a:gd name="T34" fmla="*/ 2147483646 w 534"/>
              <a:gd name="T35" fmla="*/ 2147483646 h 354"/>
              <a:gd name="T36" fmla="*/ 2147483646 w 534"/>
              <a:gd name="T37" fmla="*/ 2147483646 h 354"/>
              <a:gd name="T38" fmla="*/ 2147483646 w 534"/>
              <a:gd name="T39" fmla="*/ 2147483646 h 354"/>
              <a:gd name="T40" fmla="*/ 2147483646 w 534"/>
              <a:gd name="T41" fmla="*/ 2147483646 h 354"/>
              <a:gd name="T42" fmla="*/ 2147483646 w 534"/>
              <a:gd name="T43" fmla="*/ 2147483646 h 354"/>
              <a:gd name="T44" fmla="*/ 2147483646 w 534"/>
              <a:gd name="T45" fmla="*/ 2147483646 h 354"/>
              <a:gd name="T46" fmla="*/ 2147483646 w 534"/>
              <a:gd name="T47" fmla="*/ 2147483646 h 354"/>
              <a:gd name="T48" fmla="*/ 2147483646 w 534"/>
              <a:gd name="T49" fmla="*/ 2147483646 h 354"/>
              <a:gd name="T50" fmla="*/ 2147483646 w 534"/>
              <a:gd name="T51" fmla="*/ 2147483646 h 354"/>
              <a:gd name="T52" fmla="*/ 2147483646 w 534"/>
              <a:gd name="T53" fmla="*/ 2147483646 h 354"/>
              <a:gd name="T54" fmla="*/ 2147483646 w 534"/>
              <a:gd name="T55" fmla="*/ 2147483646 h 354"/>
              <a:gd name="T56" fmla="*/ 2147483646 w 534"/>
              <a:gd name="T57" fmla="*/ 2147483646 h 354"/>
              <a:gd name="T58" fmla="*/ 2147483646 w 534"/>
              <a:gd name="T59" fmla="*/ 2147483646 h 354"/>
              <a:gd name="T60" fmla="*/ 2147483646 w 534"/>
              <a:gd name="T61" fmla="*/ 2147483646 h 35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34" h="354">
                <a:moveTo>
                  <a:pt x="140" y="105"/>
                </a:moveTo>
                <a:lnTo>
                  <a:pt x="190" y="85"/>
                </a:lnTo>
                <a:lnTo>
                  <a:pt x="394" y="0"/>
                </a:lnTo>
                <a:lnTo>
                  <a:pt x="394" y="165"/>
                </a:lnTo>
                <a:lnTo>
                  <a:pt x="394" y="329"/>
                </a:lnTo>
                <a:lnTo>
                  <a:pt x="190" y="245"/>
                </a:lnTo>
                <a:lnTo>
                  <a:pt x="140" y="230"/>
                </a:lnTo>
                <a:lnTo>
                  <a:pt x="175" y="354"/>
                </a:lnTo>
                <a:lnTo>
                  <a:pt x="75" y="354"/>
                </a:lnTo>
                <a:lnTo>
                  <a:pt x="45" y="225"/>
                </a:lnTo>
                <a:lnTo>
                  <a:pt x="0" y="225"/>
                </a:lnTo>
                <a:lnTo>
                  <a:pt x="0" y="105"/>
                </a:lnTo>
                <a:lnTo>
                  <a:pt x="140" y="105"/>
                </a:lnTo>
                <a:close/>
                <a:moveTo>
                  <a:pt x="444" y="230"/>
                </a:moveTo>
                <a:lnTo>
                  <a:pt x="524" y="255"/>
                </a:lnTo>
                <a:lnTo>
                  <a:pt x="509" y="284"/>
                </a:lnTo>
                <a:lnTo>
                  <a:pt x="434" y="259"/>
                </a:lnTo>
                <a:lnTo>
                  <a:pt x="444" y="230"/>
                </a:lnTo>
                <a:close/>
                <a:moveTo>
                  <a:pt x="439" y="70"/>
                </a:moveTo>
                <a:lnTo>
                  <a:pt x="514" y="45"/>
                </a:lnTo>
                <a:lnTo>
                  <a:pt x="524" y="75"/>
                </a:lnTo>
                <a:lnTo>
                  <a:pt x="449" y="105"/>
                </a:lnTo>
                <a:lnTo>
                  <a:pt x="439" y="70"/>
                </a:lnTo>
                <a:close/>
                <a:moveTo>
                  <a:pt x="454" y="150"/>
                </a:moveTo>
                <a:lnTo>
                  <a:pt x="534" y="150"/>
                </a:lnTo>
                <a:lnTo>
                  <a:pt x="534" y="185"/>
                </a:lnTo>
                <a:lnTo>
                  <a:pt x="454" y="185"/>
                </a:lnTo>
                <a:lnTo>
                  <a:pt x="454" y="1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5" name="TextBox 44"/>
          <p:cNvSpPr txBox="1"/>
          <p:nvPr/>
        </p:nvSpPr>
        <p:spPr>
          <a:xfrm>
            <a:off x="1221105" y="1043940"/>
            <a:ext cx="37534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itchFamily="34" charset="-122"/>
              </a:rPr>
              <a:t>（十一）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itchFamily="34" charset="-122"/>
              </a:rPr>
              <a:t>争  议  处  理</a:t>
            </a:r>
            <a:endParaRPr lang="zh-CN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文本框 7"/>
          <p:cNvSpPr txBox="1">
            <a:spLocks noChangeArrowheads="1"/>
          </p:cNvSpPr>
          <p:nvPr/>
        </p:nvSpPr>
        <p:spPr bwMode="auto">
          <a:xfrm>
            <a:off x="467545" y="1818690"/>
            <a:ext cx="8280920" cy="1110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4pPr>
            <a:lvl5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1600" dirty="0" smtClean="0"/>
              <a:t>        </a:t>
            </a:r>
            <a:r>
              <a:rPr lang="zh-CN" altLang="zh-CN" sz="1600" dirty="0" smtClean="0">
                <a:latin typeface="微软雅黑" panose="020B0503020204020204" pitchFamily="34" charset="-122"/>
              </a:rPr>
              <a:t>建立</a:t>
            </a:r>
            <a:r>
              <a:rPr lang="zh-CN" altLang="zh-CN" sz="1600" dirty="0">
                <a:latin typeface="微软雅黑" panose="020B0503020204020204" pitchFamily="34" charset="-122"/>
              </a:rPr>
              <a:t>争议处理工作机制、明晰工作流程。成立包括医保、卫生、财政、第三方等相关部门，以及医疗机构临床、病案编码专家在内的争议处理工作组。</a:t>
            </a:r>
            <a:endParaRPr lang="zh-CN" altLang="zh-CN" sz="1600" dirty="0">
              <a:latin typeface="微软雅黑" panose="020B0503020204020204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683568" y="3136412"/>
            <a:ext cx="4536504" cy="864096"/>
          </a:xfrm>
          <a:prstGeom prst="rect">
            <a:avLst/>
          </a:prstGeom>
          <a:solidFill>
            <a:srgbClr val="769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1371600" y="3382645"/>
            <a:ext cx="35572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itchFamily="34" charset="-122"/>
              </a:rPr>
              <a:t>（十二）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itchFamily="34" charset="-122"/>
              </a:rPr>
              <a:t>附  则</a:t>
            </a:r>
            <a:endParaRPr lang="zh-CN" altLang="en-US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Unicode MS" pitchFamily="34" charset="-122"/>
            </a:endParaRPr>
          </a:p>
        </p:txBody>
      </p:sp>
      <p:sp>
        <p:nvSpPr>
          <p:cNvPr id="26" name="文本框 7"/>
          <p:cNvSpPr txBox="1">
            <a:spLocks noChangeArrowheads="1"/>
          </p:cNvSpPr>
          <p:nvPr/>
        </p:nvSpPr>
        <p:spPr bwMode="auto">
          <a:xfrm>
            <a:off x="611560" y="4081636"/>
            <a:ext cx="8208912" cy="1143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4pPr>
            <a:lvl5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1600" dirty="0" smtClean="0"/>
              <a:t>        </a:t>
            </a:r>
            <a:r>
              <a:rPr lang="zh-CN" altLang="zh-CN" sz="1600" dirty="0" smtClean="0"/>
              <a:t>本</a:t>
            </a:r>
            <a:r>
              <a:rPr lang="zh-CN" altLang="zh-CN" sz="1600" dirty="0"/>
              <a:t>规程由沈阳市医疗保障事务服务中心负责解释。</a:t>
            </a:r>
            <a:endParaRPr lang="zh-CN" altLang="zh-CN" sz="1600" dirty="0">
              <a:latin typeface="微软雅黑" panose="020B0503020204020204" pitchFamily="34" charset="-122"/>
            </a:endParaRPr>
          </a:p>
        </p:txBody>
      </p:sp>
      <p:sp>
        <p:nvSpPr>
          <p:cNvPr id="27" name="KSO_Shape"/>
          <p:cNvSpPr/>
          <p:nvPr/>
        </p:nvSpPr>
        <p:spPr>
          <a:xfrm>
            <a:off x="823349" y="3207850"/>
            <a:ext cx="364275" cy="360040"/>
          </a:xfrm>
          <a:custGeom>
            <a:avLst/>
            <a:gdLst>
              <a:gd name="connsiteX0" fmla="*/ 347114 w 393729"/>
              <a:gd name="connsiteY0" fmla="*/ 112 h 390624"/>
              <a:gd name="connsiteX1" fmla="*/ 366249 w 393729"/>
              <a:gd name="connsiteY1" fmla="*/ 5364 h 390624"/>
              <a:gd name="connsiteX2" fmla="*/ 388366 w 393729"/>
              <a:gd name="connsiteY2" fmla="*/ 72481 h 390624"/>
              <a:gd name="connsiteX3" fmla="*/ 321248 w 393729"/>
              <a:gd name="connsiteY3" fmla="*/ 94598 h 390624"/>
              <a:gd name="connsiteX4" fmla="*/ 304750 w 393729"/>
              <a:gd name="connsiteY4" fmla="*/ 80728 h 390624"/>
              <a:gd name="connsiteX5" fmla="*/ 98330 w 393729"/>
              <a:gd name="connsiteY5" fmla="*/ 148748 h 390624"/>
              <a:gd name="connsiteX6" fmla="*/ 94598 w 393729"/>
              <a:gd name="connsiteY6" fmla="*/ 162346 h 390624"/>
              <a:gd name="connsiteX7" fmla="*/ 91507 w 393729"/>
              <a:gd name="connsiteY7" fmla="*/ 166277 h 390624"/>
              <a:gd name="connsiteX8" fmla="*/ 229420 w 393729"/>
              <a:gd name="connsiteY8" fmla="*/ 293815 h 390624"/>
              <a:gd name="connsiteX9" fmla="*/ 268686 w 393729"/>
              <a:gd name="connsiteY9" fmla="*/ 296027 h 390624"/>
              <a:gd name="connsiteX10" fmla="*/ 290802 w 393729"/>
              <a:gd name="connsiteY10" fmla="*/ 363144 h 390624"/>
              <a:gd name="connsiteX11" fmla="*/ 223685 w 393729"/>
              <a:gd name="connsiteY11" fmla="*/ 385261 h 390624"/>
              <a:gd name="connsiteX12" fmla="*/ 200613 w 393729"/>
              <a:gd name="connsiteY12" fmla="*/ 321625 h 390624"/>
              <a:gd name="connsiteX13" fmla="*/ 56603 w 393729"/>
              <a:gd name="connsiteY13" fmla="*/ 188448 h 390624"/>
              <a:gd name="connsiteX14" fmla="*/ 27481 w 393729"/>
              <a:gd name="connsiteY14" fmla="*/ 184462 h 390624"/>
              <a:gd name="connsiteX15" fmla="*/ 5364 w 393729"/>
              <a:gd name="connsiteY15" fmla="*/ 117345 h 390624"/>
              <a:gd name="connsiteX16" fmla="*/ 72481 w 393729"/>
              <a:gd name="connsiteY16" fmla="*/ 95228 h 390624"/>
              <a:gd name="connsiteX17" fmla="*/ 89283 w 393729"/>
              <a:gd name="connsiteY17" fmla="*/ 109639 h 390624"/>
              <a:gd name="connsiteX18" fmla="*/ 295206 w 393729"/>
              <a:gd name="connsiteY18" fmla="*/ 41783 h 390624"/>
              <a:gd name="connsiteX19" fmla="*/ 299132 w 393729"/>
              <a:gd name="connsiteY19" fmla="*/ 27480 h 390624"/>
              <a:gd name="connsiteX20" fmla="*/ 347114 w 393729"/>
              <a:gd name="connsiteY20" fmla="*/ 112 h 390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93729" h="390624">
                <a:moveTo>
                  <a:pt x="347114" y="112"/>
                </a:moveTo>
                <a:cubicBezTo>
                  <a:pt x="353590" y="546"/>
                  <a:pt x="360089" y="2257"/>
                  <a:pt x="366249" y="5364"/>
                </a:cubicBezTo>
                <a:cubicBezTo>
                  <a:pt x="390891" y="17791"/>
                  <a:pt x="400792" y="47840"/>
                  <a:pt x="388366" y="72481"/>
                </a:cubicBezTo>
                <a:cubicBezTo>
                  <a:pt x="375939" y="97123"/>
                  <a:pt x="345890" y="107025"/>
                  <a:pt x="321248" y="94598"/>
                </a:cubicBezTo>
                <a:cubicBezTo>
                  <a:pt x="314512" y="91201"/>
                  <a:pt x="308877" y="86487"/>
                  <a:pt x="304750" y="80728"/>
                </a:cubicBezTo>
                <a:lnTo>
                  <a:pt x="98330" y="148748"/>
                </a:lnTo>
                <a:cubicBezTo>
                  <a:pt x="98294" y="153464"/>
                  <a:pt x="96795" y="157989"/>
                  <a:pt x="94598" y="162346"/>
                </a:cubicBezTo>
                <a:lnTo>
                  <a:pt x="91507" y="166277"/>
                </a:lnTo>
                <a:lnTo>
                  <a:pt x="229420" y="293815"/>
                </a:lnTo>
                <a:cubicBezTo>
                  <a:pt x="241784" y="289147"/>
                  <a:pt x="255956" y="289607"/>
                  <a:pt x="268686" y="296027"/>
                </a:cubicBezTo>
                <a:cubicBezTo>
                  <a:pt x="293327" y="308454"/>
                  <a:pt x="303229" y="338503"/>
                  <a:pt x="290802" y="363144"/>
                </a:cubicBezTo>
                <a:cubicBezTo>
                  <a:pt x="278375" y="387786"/>
                  <a:pt x="248326" y="397688"/>
                  <a:pt x="223685" y="385261"/>
                </a:cubicBezTo>
                <a:cubicBezTo>
                  <a:pt x="200118" y="373376"/>
                  <a:pt x="190033" y="345372"/>
                  <a:pt x="200613" y="321625"/>
                </a:cubicBezTo>
                <a:lnTo>
                  <a:pt x="56603" y="188448"/>
                </a:lnTo>
                <a:cubicBezTo>
                  <a:pt x="47044" y="190691"/>
                  <a:pt x="36870" y="189197"/>
                  <a:pt x="27481" y="184462"/>
                </a:cubicBezTo>
                <a:cubicBezTo>
                  <a:pt x="2839" y="172035"/>
                  <a:pt x="-7063" y="141986"/>
                  <a:pt x="5364" y="117345"/>
                </a:cubicBezTo>
                <a:cubicBezTo>
                  <a:pt x="17791" y="92703"/>
                  <a:pt x="47840" y="82801"/>
                  <a:pt x="72481" y="95228"/>
                </a:cubicBezTo>
                <a:cubicBezTo>
                  <a:pt x="79414" y="98724"/>
                  <a:pt x="85180" y="103616"/>
                  <a:pt x="89283" y="109639"/>
                </a:cubicBezTo>
                <a:lnTo>
                  <a:pt x="295206" y="41783"/>
                </a:lnTo>
                <a:cubicBezTo>
                  <a:pt x="295278" y="36844"/>
                  <a:pt x="296818" y="32068"/>
                  <a:pt x="299132" y="27480"/>
                </a:cubicBezTo>
                <a:cubicBezTo>
                  <a:pt x="308452" y="8999"/>
                  <a:pt x="327684" y="-1191"/>
                  <a:pt x="347114" y="11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1196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45" grpId="0"/>
      <p:bldP spid="48" grpId="0"/>
      <p:bldP spid="23" grpId="0" animBg="1"/>
      <p:bldP spid="25" grpId="0"/>
      <p:bldP spid="26" grpId="0"/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/>
          <p:cNvGrpSpPr/>
          <p:nvPr/>
        </p:nvGrpSpPr>
        <p:grpSpPr>
          <a:xfrm>
            <a:off x="2196000" y="598396"/>
            <a:ext cx="6948000" cy="126642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5" name="矩形 34"/>
          <p:cNvSpPr/>
          <p:nvPr/>
        </p:nvSpPr>
        <p:spPr>
          <a:xfrm>
            <a:off x="3203846" y="1705372"/>
            <a:ext cx="5256586" cy="22322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anchor="ctr"/>
          <a:lstStyle/>
          <a:p>
            <a:pPr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dirty="0" smtClean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     </a:t>
            </a:r>
            <a:r>
              <a:rPr lang="zh-CN" altLang="en-US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沈 阳 市 医 疗 保 障 局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Rectangle 17"/>
          <p:cNvSpPr/>
          <p:nvPr/>
        </p:nvSpPr>
        <p:spPr>
          <a:xfrm>
            <a:off x="881320" y="1705436"/>
            <a:ext cx="2754576" cy="2232184"/>
          </a:xfrm>
          <a:prstGeom prst="rect">
            <a:avLst/>
          </a:prstGeom>
          <a:blipFill dpi="0"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62" y="255686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文本框 48"/>
          <p:cNvSpPr txBox="1">
            <a:spLocks noChangeArrowheads="1"/>
          </p:cNvSpPr>
          <p:nvPr/>
        </p:nvSpPr>
        <p:spPr bwMode="auto">
          <a:xfrm>
            <a:off x="5357818" y="197302"/>
            <a:ext cx="3633078" cy="302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14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1400" b="1" dirty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沈医保发</a:t>
            </a:r>
            <a:r>
              <a:rPr lang="en-US" altLang="zh-CN" sz="1400" b="1" dirty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〔</a:t>
            </a:r>
            <a:r>
              <a:rPr lang="en-US" altLang="en-US" sz="1400" b="1" dirty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2021</a:t>
            </a:r>
            <a:r>
              <a:rPr lang="en-US" altLang="zh-CN" sz="1400" b="1" dirty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〕25</a:t>
            </a:r>
            <a:r>
              <a:rPr lang="en-US" altLang="en-US" sz="1400" b="1" dirty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4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号</a:t>
            </a:r>
            <a:r>
              <a:rPr lang="en-US" altLang="zh-CN" sz="14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1400" b="1" dirty="0" smtClean="0">
                <a:solidFill>
                  <a:srgbClr val="0058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之文件解读</a:t>
            </a:r>
            <a:endParaRPr lang="zh-CN" altLang="en-US" sz="1400" b="1" dirty="0" smtClean="0">
              <a:solidFill>
                <a:srgbClr val="0058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3" presetClass="entr" presetSubtype="528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13" grpId="0" animBg="1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对角圆角矩形 2"/>
          <p:cNvSpPr/>
          <p:nvPr/>
        </p:nvSpPr>
        <p:spPr>
          <a:xfrm>
            <a:off x="0" y="-22820"/>
            <a:ext cx="9144000" cy="573782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梯形 2"/>
          <p:cNvSpPr/>
          <p:nvPr/>
        </p:nvSpPr>
        <p:spPr>
          <a:xfrm>
            <a:off x="2674800" y="1857344"/>
            <a:ext cx="1170000" cy="216024"/>
          </a:xfrm>
          <a:prstGeom prst="trapezoid">
            <a:avLst>
              <a:gd name="adj" fmla="val 40432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C000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209800" y="1988510"/>
            <a:ext cx="6934200" cy="1257117"/>
          </a:xfrm>
          <a:prstGeom prst="rect">
            <a:avLst/>
          </a:prstGeom>
          <a:solidFill>
            <a:srgbClr val="8FC31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1116000" tIns="0" bIns="36000"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3600" b="1" dirty="0">
              <a:solidFill>
                <a:srgbClr val="006D46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+mj-cs"/>
            </a:endParaRPr>
          </a:p>
        </p:txBody>
      </p:sp>
      <p:sp>
        <p:nvSpPr>
          <p:cNvPr id="5" name="任意多边形 8"/>
          <p:cNvSpPr/>
          <p:nvPr/>
        </p:nvSpPr>
        <p:spPr bwMode="auto">
          <a:xfrm>
            <a:off x="2763665" y="1857344"/>
            <a:ext cx="993775" cy="1011237"/>
          </a:xfrm>
          <a:custGeom>
            <a:avLst/>
            <a:gdLst>
              <a:gd name="T0" fmla="*/ 0 w 993531"/>
              <a:gd name="T1" fmla="*/ 0 h 1011115"/>
              <a:gd name="T2" fmla="*/ 993775 w 993531"/>
              <a:gd name="T3" fmla="*/ 0 h 1011115"/>
              <a:gd name="T4" fmla="*/ 496888 w 993531"/>
              <a:gd name="T5" fmla="*/ 1011237 h 1011115"/>
              <a:gd name="T6" fmla="*/ 0 60000 65536"/>
              <a:gd name="T7" fmla="*/ 0 60000 65536"/>
              <a:gd name="T8" fmla="*/ 0 60000 65536"/>
              <a:gd name="T9" fmla="*/ 0 w 993531"/>
              <a:gd name="T10" fmla="*/ 0 h 1011115"/>
              <a:gd name="T11" fmla="*/ 993531 w 993531"/>
              <a:gd name="T12" fmla="*/ 1011115 h 10111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93531" h="1011115">
                <a:moveTo>
                  <a:pt x="0" y="0"/>
                </a:moveTo>
                <a:lnTo>
                  <a:pt x="993531" y="0"/>
                </a:lnTo>
                <a:lnTo>
                  <a:pt x="496766" y="101111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algn="ctr">
            <a:noFill/>
            <a:miter lim="800000"/>
          </a:ln>
        </p:spPr>
        <p:txBody>
          <a:bodyPr tIns="0" bIns="360000" anchor="ctr"/>
          <a:lstStyle/>
          <a:p>
            <a:pPr algn="ctr" eaLnBrk="1" hangingPunct="1">
              <a:spcBef>
                <a:spcPts val="2400"/>
              </a:spcBef>
              <a:buClr>
                <a:schemeClr val="accent1"/>
              </a:buClr>
              <a:buSzPct val="60000"/>
            </a:pPr>
            <a:r>
              <a:rPr lang="zh-CN" altLang="en-US" sz="3200" b="1" dirty="0" smtClean="0">
                <a:solidFill>
                  <a:srgbClr val="8FC31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itchFamily="34" charset="-122"/>
              </a:rPr>
              <a:t>一</a:t>
            </a:r>
            <a:endParaRPr lang="zh-CN" altLang="en-US" sz="3200" b="1" dirty="0">
              <a:solidFill>
                <a:srgbClr val="8FC31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Unicode MS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995936" y="2291133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  台  背  景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7729" y="100246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2"/>
          <p:cNvGrpSpPr/>
          <p:nvPr/>
        </p:nvGrpSpPr>
        <p:grpSpPr>
          <a:xfrm>
            <a:off x="2196000" y="598396"/>
            <a:ext cx="6948000" cy="126642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1043305" y="1351564"/>
            <a:ext cx="37687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 smtClean="0">
                <a:solidFill>
                  <a:schemeClr val="bg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（一）医保扶贫的人员范围有哪些</a:t>
            </a:r>
            <a:r>
              <a:rPr lang="zh-CN" altLang="zh-CN" sz="1600" b="1" dirty="0" smtClean="0">
                <a:solidFill>
                  <a:schemeClr val="bg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？</a:t>
            </a:r>
            <a:endParaRPr lang="zh-CN" altLang="en-US" sz="1600" b="1" dirty="0">
              <a:solidFill>
                <a:schemeClr val="bg1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48" name="文本框 7"/>
          <p:cNvSpPr txBox="1">
            <a:spLocks noChangeArrowheads="1"/>
          </p:cNvSpPr>
          <p:nvPr/>
        </p:nvSpPr>
        <p:spPr bwMode="auto">
          <a:xfrm>
            <a:off x="1141902" y="865684"/>
            <a:ext cx="7340256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4pPr>
            <a:lvl5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250000"/>
              </a:lnSpc>
            </a:pPr>
            <a:r>
              <a:rPr lang="en-US" altLang="zh-CN" sz="2000" b="1" dirty="0" smtClean="0">
                <a:latin typeface="微软雅黑" panose="020B0503020204020204" pitchFamily="34" charset="-122"/>
              </a:rPr>
              <a:t>        </a:t>
            </a:r>
            <a:r>
              <a:rPr lang="zh-CN" altLang="zh-CN" sz="2000" b="1" dirty="0" smtClean="0">
                <a:latin typeface="微软雅黑" panose="020B0503020204020204" pitchFamily="34" charset="-122"/>
              </a:rPr>
              <a:t>为贯彻</a:t>
            </a:r>
            <a:r>
              <a:rPr lang="zh-CN" altLang="zh-CN" sz="2000" b="1" dirty="0">
                <a:latin typeface="微软雅黑" panose="020B0503020204020204" pitchFamily="34" charset="-122"/>
              </a:rPr>
              <a:t>落实《中共中央国务院关于深化医疗保障制度改革的意见》，深化医保支付方式改革，提高医疗保障基金使用效率，促进医疗卫生资源合理利用，保障参保人员基本权益，积极稳妥做好</a:t>
            </a:r>
            <a:r>
              <a:rPr lang="en-US" altLang="zh-CN" sz="2000" b="1" dirty="0">
                <a:latin typeface="微软雅黑" panose="020B0503020204020204" pitchFamily="34" charset="-122"/>
              </a:rPr>
              <a:t>DRG</a:t>
            </a:r>
            <a:r>
              <a:rPr lang="zh-CN" altLang="zh-CN" sz="2000" b="1" dirty="0">
                <a:latin typeface="微软雅黑" panose="020B0503020204020204" pitchFamily="34" charset="-122"/>
              </a:rPr>
              <a:t>付费经办工作，结合沈阳市医疗保障</a:t>
            </a:r>
            <a:r>
              <a:rPr lang="en-US" altLang="zh-CN" sz="2000" b="1" dirty="0">
                <a:latin typeface="微软雅黑" panose="020B0503020204020204" pitchFamily="34" charset="-122"/>
              </a:rPr>
              <a:t>DRG</a:t>
            </a:r>
            <a:r>
              <a:rPr lang="zh-CN" altLang="zh-CN" sz="2000" b="1" dirty="0">
                <a:latin typeface="微软雅黑" panose="020B0503020204020204" pitchFamily="34" charset="-122"/>
              </a:rPr>
              <a:t>付费工作实际，制定本规程。</a:t>
            </a:r>
            <a:endParaRPr lang="zh-CN" altLang="zh-CN" sz="2000" b="1" dirty="0">
              <a:latin typeface="微软雅黑" panose="020B0503020204020204" pitchFamily="34" charset="-122"/>
            </a:endParaRPr>
          </a:p>
        </p:txBody>
      </p:sp>
      <p:sp>
        <p:nvSpPr>
          <p:cNvPr id="27" name="KSO_Shape"/>
          <p:cNvSpPr/>
          <p:nvPr/>
        </p:nvSpPr>
        <p:spPr>
          <a:xfrm>
            <a:off x="823349" y="3207850"/>
            <a:ext cx="364275" cy="360040"/>
          </a:xfrm>
          <a:custGeom>
            <a:avLst/>
            <a:gdLst>
              <a:gd name="connsiteX0" fmla="*/ 347114 w 393729"/>
              <a:gd name="connsiteY0" fmla="*/ 112 h 390624"/>
              <a:gd name="connsiteX1" fmla="*/ 366249 w 393729"/>
              <a:gd name="connsiteY1" fmla="*/ 5364 h 390624"/>
              <a:gd name="connsiteX2" fmla="*/ 388366 w 393729"/>
              <a:gd name="connsiteY2" fmla="*/ 72481 h 390624"/>
              <a:gd name="connsiteX3" fmla="*/ 321248 w 393729"/>
              <a:gd name="connsiteY3" fmla="*/ 94598 h 390624"/>
              <a:gd name="connsiteX4" fmla="*/ 304750 w 393729"/>
              <a:gd name="connsiteY4" fmla="*/ 80728 h 390624"/>
              <a:gd name="connsiteX5" fmla="*/ 98330 w 393729"/>
              <a:gd name="connsiteY5" fmla="*/ 148748 h 390624"/>
              <a:gd name="connsiteX6" fmla="*/ 94598 w 393729"/>
              <a:gd name="connsiteY6" fmla="*/ 162346 h 390624"/>
              <a:gd name="connsiteX7" fmla="*/ 91507 w 393729"/>
              <a:gd name="connsiteY7" fmla="*/ 166277 h 390624"/>
              <a:gd name="connsiteX8" fmla="*/ 229420 w 393729"/>
              <a:gd name="connsiteY8" fmla="*/ 293815 h 390624"/>
              <a:gd name="connsiteX9" fmla="*/ 268686 w 393729"/>
              <a:gd name="connsiteY9" fmla="*/ 296027 h 390624"/>
              <a:gd name="connsiteX10" fmla="*/ 290802 w 393729"/>
              <a:gd name="connsiteY10" fmla="*/ 363144 h 390624"/>
              <a:gd name="connsiteX11" fmla="*/ 223685 w 393729"/>
              <a:gd name="connsiteY11" fmla="*/ 385261 h 390624"/>
              <a:gd name="connsiteX12" fmla="*/ 200613 w 393729"/>
              <a:gd name="connsiteY12" fmla="*/ 321625 h 390624"/>
              <a:gd name="connsiteX13" fmla="*/ 56603 w 393729"/>
              <a:gd name="connsiteY13" fmla="*/ 188448 h 390624"/>
              <a:gd name="connsiteX14" fmla="*/ 27481 w 393729"/>
              <a:gd name="connsiteY14" fmla="*/ 184462 h 390624"/>
              <a:gd name="connsiteX15" fmla="*/ 5364 w 393729"/>
              <a:gd name="connsiteY15" fmla="*/ 117345 h 390624"/>
              <a:gd name="connsiteX16" fmla="*/ 72481 w 393729"/>
              <a:gd name="connsiteY16" fmla="*/ 95228 h 390624"/>
              <a:gd name="connsiteX17" fmla="*/ 89283 w 393729"/>
              <a:gd name="connsiteY17" fmla="*/ 109639 h 390624"/>
              <a:gd name="connsiteX18" fmla="*/ 295206 w 393729"/>
              <a:gd name="connsiteY18" fmla="*/ 41783 h 390624"/>
              <a:gd name="connsiteX19" fmla="*/ 299132 w 393729"/>
              <a:gd name="connsiteY19" fmla="*/ 27480 h 390624"/>
              <a:gd name="connsiteX20" fmla="*/ 347114 w 393729"/>
              <a:gd name="connsiteY20" fmla="*/ 112 h 390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93729" h="390624">
                <a:moveTo>
                  <a:pt x="347114" y="112"/>
                </a:moveTo>
                <a:cubicBezTo>
                  <a:pt x="353590" y="546"/>
                  <a:pt x="360089" y="2257"/>
                  <a:pt x="366249" y="5364"/>
                </a:cubicBezTo>
                <a:cubicBezTo>
                  <a:pt x="390891" y="17791"/>
                  <a:pt x="400792" y="47840"/>
                  <a:pt x="388366" y="72481"/>
                </a:cubicBezTo>
                <a:cubicBezTo>
                  <a:pt x="375939" y="97123"/>
                  <a:pt x="345890" y="107025"/>
                  <a:pt x="321248" y="94598"/>
                </a:cubicBezTo>
                <a:cubicBezTo>
                  <a:pt x="314512" y="91201"/>
                  <a:pt x="308877" y="86487"/>
                  <a:pt x="304750" y="80728"/>
                </a:cubicBezTo>
                <a:lnTo>
                  <a:pt x="98330" y="148748"/>
                </a:lnTo>
                <a:cubicBezTo>
                  <a:pt x="98294" y="153464"/>
                  <a:pt x="96795" y="157989"/>
                  <a:pt x="94598" y="162346"/>
                </a:cubicBezTo>
                <a:lnTo>
                  <a:pt x="91507" y="166277"/>
                </a:lnTo>
                <a:lnTo>
                  <a:pt x="229420" y="293815"/>
                </a:lnTo>
                <a:cubicBezTo>
                  <a:pt x="241784" y="289147"/>
                  <a:pt x="255956" y="289607"/>
                  <a:pt x="268686" y="296027"/>
                </a:cubicBezTo>
                <a:cubicBezTo>
                  <a:pt x="293327" y="308454"/>
                  <a:pt x="303229" y="338503"/>
                  <a:pt x="290802" y="363144"/>
                </a:cubicBezTo>
                <a:cubicBezTo>
                  <a:pt x="278375" y="387786"/>
                  <a:pt x="248326" y="397688"/>
                  <a:pt x="223685" y="385261"/>
                </a:cubicBezTo>
                <a:cubicBezTo>
                  <a:pt x="200118" y="373376"/>
                  <a:pt x="190033" y="345372"/>
                  <a:pt x="200613" y="321625"/>
                </a:cubicBezTo>
                <a:lnTo>
                  <a:pt x="56603" y="188448"/>
                </a:lnTo>
                <a:cubicBezTo>
                  <a:pt x="47044" y="190691"/>
                  <a:pt x="36870" y="189197"/>
                  <a:pt x="27481" y="184462"/>
                </a:cubicBezTo>
                <a:cubicBezTo>
                  <a:pt x="2839" y="172035"/>
                  <a:pt x="-7063" y="141986"/>
                  <a:pt x="5364" y="117345"/>
                </a:cubicBezTo>
                <a:cubicBezTo>
                  <a:pt x="17791" y="92703"/>
                  <a:pt x="47840" y="82801"/>
                  <a:pt x="72481" y="95228"/>
                </a:cubicBezTo>
                <a:cubicBezTo>
                  <a:pt x="79414" y="98724"/>
                  <a:pt x="85180" y="103616"/>
                  <a:pt x="89283" y="109639"/>
                </a:cubicBezTo>
                <a:lnTo>
                  <a:pt x="295206" y="41783"/>
                </a:lnTo>
                <a:cubicBezTo>
                  <a:pt x="295278" y="36844"/>
                  <a:pt x="296818" y="32068"/>
                  <a:pt x="299132" y="27480"/>
                </a:cubicBezTo>
                <a:cubicBezTo>
                  <a:pt x="308452" y="8999"/>
                  <a:pt x="327684" y="-1191"/>
                  <a:pt x="347114" y="11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1196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8" grpId="0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对角圆角矩形 2"/>
          <p:cNvSpPr/>
          <p:nvPr/>
        </p:nvSpPr>
        <p:spPr>
          <a:xfrm>
            <a:off x="0" y="-22820"/>
            <a:ext cx="9144000" cy="573782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梯形 2"/>
          <p:cNvSpPr/>
          <p:nvPr/>
        </p:nvSpPr>
        <p:spPr>
          <a:xfrm>
            <a:off x="2674800" y="1857344"/>
            <a:ext cx="1170000" cy="216024"/>
          </a:xfrm>
          <a:prstGeom prst="trapezoid">
            <a:avLst>
              <a:gd name="adj" fmla="val 40432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C000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209800" y="1988510"/>
            <a:ext cx="6934200" cy="1257117"/>
          </a:xfrm>
          <a:prstGeom prst="rect">
            <a:avLst/>
          </a:prstGeom>
          <a:solidFill>
            <a:srgbClr val="8FC31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1116000" tIns="0" bIns="36000"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3600" b="1" dirty="0">
              <a:solidFill>
                <a:srgbClr val="006D46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+mj-cs"/>
            </a:endParaRPr>
          </a:p>
        </p:txBody>
      </p:sp>
      <p:sp>
        <p:nvSpPr>
          <p:cNvPr id="5" name="任意多边形 8"/>
          <p:cNvSpPr/>
          <p:nvPr/>
        </p:nvSpPr>
        <p:spPr bwMode="auto">
          <a:xfrm>
            <a:off x="2763665" y="1857344"/>
            <a:ext cx="993775" cy="1011237"/>
          </a:xfrm>
          <a:custGeom>
            <a:avLst/>
            <a:gdLst>
              <a:gd name="T0" fmla="*/ 0 w 993531"/>
              <a:gd name="T1" fmla="*/ 0 h 1011115"/>
              <a:gd name="T2" fmla="*/ 993775 w 993531"/>
              <a:gd name="T3" fmla="*/ 0 h 1011115"/>
              <a:gd name="T4" fmla="*/ 496888 w 993531"/>
              <a:gd name="T5" fmla="*/ 1011237 h 1011115"/>
              <a:gd name="T6" fmla="*/ 0 60000 65536"/>
              <a:gd name="T7" fmla="*/ 0 60000 65536"/>
              <a:gd name="T8" fmla="*/ 0 60000 65536"/>
              <a:gd name="T9" fmla="*/ 0 w 993531"/>
              <a:gd name="T10" fmla="*/ 0 h 1011115"/>
              <a:gd name="T11" fmla="*/ 993531 w 993531"/>
              <a:gd name="T12" fmla="*/ 1011115 h 10111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93531" h="1011115">
                <a:moveTo>
                  <a:pt x="0" y="0"/>
                </a:moveTo>
                <a:lnTo>
                  <a:pt x="993531" y="0"/>
                </a:lnTo>
                <a:lnTo>
                  <a:pt x="496766" y="101111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algn="ctr">
            <a:noFill/>
            <a:miter lim="800000"/>
          </a:ln>
        </p:spPr>
        <p:txBody>
          <a:bodyPr tIns="0" bIns="360000" anchor="ctr"/>
          <a:lstStyle/>
          <a:p>
            <a:pPr algn="ctr" eaLnBrk="1" hangingPunct="1">
              <a:spcBef>
                <a:spcPts val="2400"/>
              </a:spcBef>
              <a:buClr>
                <a:schemeClr val="accent1"/>
              </a:buClr>
              <a:buSzPct val="60000"/>
            </a:pPr>
            <a:r>
              <a:rPr lang="zh-CN" altLang="en-US" sz="3200" b="1" dirty="0" smtClean="0">
                <a:solidFill>
                  <a:srgbClr val="8FC31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itchFamily="34" charset="-122"/>
              </a:rPr>
              <a:t>二</a:t>
            </a:r>
            <a:endParaRPr lang="zh-CN" altLang="en-US" sz="3200" b="1" dirty="0">
              <a:solidFill>
                <a:srgbClr val="8FC31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Unicode MS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643306" y="2291133"/>
            <a:ext cx="56974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政  策  依  据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219626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2"/>
          <p:cNvGrpSpPr/>
          <p:nvPr/>
        </p:nvGrpSpPr>
        <p:grpSpPr>
          <a:xfrm>
            <a:off x="2196000" y="598396"/>
            <a:ext cx="6948000" cy="126642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1043305" y="1351564"/>
            <a:ext cx="37687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 smtClean="0">
                <a:solidFill>
                  <a:schemeClr val="bg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（一）医保扶贫的人员范围有哪些</a:t>
            </a:r>
            <a:r>
              <a:rPr lang="zh-CN" altLang="zh-CN" sz="1600" b="1" dirty="0" smtClean="0">
                <a:solidFill>
                  <a:schemeClr val="bg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？</a:t>
            </a:r>
            <a:endParaRPr lang="zh-CN" altLang="en-US" sz="1600" b="1" dirty="0">
              <a:solidFill>
                <a:schemeClr val="bg1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48" name="文本框 7"/>
          <p:cNvSpPr txBox="1">
            <a:spLocks noChangeArrowheads="1"/>
          </p:cNvSpPr>
          <p:nvPr/>
        </p:nvSpPr>
        <p:spPr bwMode="auto">
          <a:xfrm>
            <a:off x="1187624" y="1129308"/>
            <a:ext cx="7340256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4pPr>
            <a:lvl5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250000"/>
              </a:lnSpc>
            </a:pPr>
            <a:r>
              <a:rPr lang="en-US" altLang="zh-CN" sz="2000" b="1" dirty="0" smtClean="0">
                <a:latin typeface="微软雅黑" panose="020B0503020204020204" pitchFamily="34" charset="-122"/>
              </a:rPr>
              <a:t>        </a:t>
            </a:r>
            <a:r>
              <a:rPr lang="zh-CN" altLang="zh-CN" sz="2000" b="1" dirty="0" smtClean="0">
                <a:latin typeface="微软雅黑" panose="020B0503020204020204" pitchFamily="34" charset="-122"/>
              </a:rPr>
              <a:t>《</a:t>
            </a:r>
            <a:r>
              <a:rPr lang="zh-CN" altLang="zh-CN" sz="2000" b="1" dirty="0">
                <a:latin typeface="微软雅黑" panose="020B0503020204020204" pitchFamily="34" charset="-122"/>
              </a:rPr>
              <a:t>国家医疗保障局办公室关于印发按疾病诊断相关分组（</a:t>
            </a:r>
            <a:r>
              <a:rPr lang="en-US" altLang="zh-CN" sz="2000" b="1" dirty="0">
                <a:latin typeface="微软雅黑" panose="020B0503020204020204" pitchFamily="34" charset="-122"/>
              </a:rPr>
              <a:t>DRG</a:t>
            </a:r>
            <a:r>
              <a:rPr lang="zh-CN" altLang="zh-CN" sz="2000" b="1" dirty="0">
                <a:latin typeface="微软雅黑" panose="020B0503020204020204" pitchFamily="34" charset="-122"/>
              </a:rPr>
              <a:t>）付费医疗保障经办管理规程（试行）的通知》（医保办发﹝</a:t>
            </a:r>
            <a:r>
              <a:rPr lang="en-US" altLang="zh-CN" sz="2000" b="1" dirty="0">
                <a:latin typeface="微软雅黑" panose="020B0503020204020204" pitchFamily="34" charset="-122"/>
              </a:rPr>
              <a:t>2021</a:t>
            </a:r>
            <a:r>
              <a:rPr lang="zh-CN" altLang="zh-CN" sz="2000" b="1" dirty="0">
                <a:latin typeface="微软雅黑" panose="020B0503020204020204" pitchFamily="34" charset="-122"/>
              </a:rPr>
              <a:t>﹞</a:t>
            </a:r>
            <a:r>
              <a:rPr lang="en-US" altLang="zh-CN" sz="2000" b="1" dirty="0">
                <a:latin typeface="微软雅黑" panose="020B0503020204020204" pitchFamily="34" charset="-122"/>
              </a:rPr>
              <a:t>23</a:t>
            </a:r>
            <a:r>
              <a:rPr lang="zh-CN" altLang="zh-CN" sz="2000" b="1" dirty="0">
                <a:latin typeface="微软雅黑" panose="020B0503020204020204" pitchFamily="34" charset="-122"/>
              </a:rPr>
              <a:t>号）</a:t>
            </a:r>
            <a:endParaRPr lang="zh-CN" altLang="zh-CN" sz="2000" b="1" dirty="0">
              <a:latin typeface="微软雅黑" panose="020B0503020204020204" pitchFamily="34" charset="-122"/>
            </a:endParaRPr>
          </a:p>
        </p:txBody>
      </p:sp>
      <p:sp>
        <p:nvSpPr>
          <p:cNvPr id="27" name="KSO_Shape"/>
          <p:cNvSpPr/>
          <p:nvPr/>
        </p:nvSpPr>
        <p:spPr>
          <a:xfrm>
            <a:off x="823349" y="3207850"/>
            <a:ext cx="364275" cy="360040"/>
          </a:xfrm>
          <a:custGeom>
            <a:avLst/>
            <a:gdLst>
              <a:gd name="connsiteX0" fmla="*/ 347114 w 393729"/>
              <a:gd name="connsiteY0" fmla="*/ 112 h 390624"/>
              <a:gd name="connsiteX1" fmla="*/ 366249 w 393729"/>
              <a:gd name="connsiteY1" fmla="*/ 5364 h 390624"/>
              <a:gd name="connsiteX2" fmla="*/ 388366 w 393729"/>
              <a:gd name="connsiteY2" fmla="*/ 72481 h 390624"/>
              <a:gd name="connsiteX3" fmla="*/ 321248 w 393729"/>
              <a:gd name="connsiteY3" fmla="*/ 94598 h 390624"/>
              <a:gd name="connsiteX4" fmla="*/ 304750 w 393729"/>
              <a:gd name="connsiteY4" fmla="*/ 80728 h 390624"/>
              <a:gd name="connsiteX5" fmla="*/ 98330 w 393729"/>
              <a:gd name="connsiteY5" fmla="*/ 148748 h 390624"/>
              <a:gd name="connsiteX6" fmla="*/ 94598 w 393729"/>
              <a:gd name="connsiteY6" fmla="*/ 162346 h 390624"/>
              <a:gd name="connsiteX7" fmla="*/ 91507 w 393729"/>
              <a:gd name="connsiteY7" fmla="*/ 166277 h 390624"/>
              <a:gd name="connsiteX8" fmla="*/ 229420 w 393729"/>
              <a:gd name="connsiteY8" fmla="*/ 293815 h 390624"/>
              <a:gd name="connsiteX9" fmla="*/ 268686 w 393729"/>
              <a:gd name="connsiteY9" fmla="*/ 296027 h 390624"/>
              <a:gd name="connsiteX10" fmla="*/ 290802 w 393729"/>
              <a:gd name="connsiteY10" fmla="*/ 363144 h 390624"/>
              <a:gd name="connsiteX11" fmla="*/ 223685 w 393729"/>
              <a:gd name="connsiteY11" fmla="*/ 385261 h 390624"/>
              <a:gd name="connsiteX12" fmla="*/ 200613 w 393729"/>
              <a:gd name="connsiteY12" fmla="*/ 321625 h 390624"/>
              <a:gd name="connsiteX13" fmla="*/ 56603 w 393729"/>
              <a:gd name="connsiteY13" fmla="*/ 188448 h 390624"/>
              <a:gd name="connsiteX14" fmla="*/ 27481 w 393729"/>
              <a:gd name="connsiteY14" fmla="*/ 184462 h 390624"/>
              <a:gd name="connsiteX15" fmla="*/ 5364 w 393729"/>
              <a:gd name="connsiteY15" fmla="*/ 117345 h 390624"/>
              <a:gd name="connsiteX16" fmla="*/ 72481 w 393729"/>
              <a:gd name="connsiteY16" fmla="*/ 95228 h 390624"/>
              <a:gd name="connsiteX17" fmla="*/ 89283 w 393729"/>
              <a:gd name="connsiteY17" fmla="*/ 109639 h 390624"/>
              <a:gd name="connsiteX18" fmla="*/ 295206 w 393729"/>
              <a:gd name="connsiteY18" fmla="*/ 41783 h 390624"/>
              <a:gd name="connsiteX19" fmla="*/ 299132 w 393729"/>
              <a:gd name="connsiteY19" fmla="*/ 27480 h 390624"/>
              <a:gd name="connsiteX20" fmla="*/ 347114 w 393729"/>
              <a:gd name="connsiteY20" fmla="*/ 112 h 390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93729" h="390624">
                <a:moveTo>
                  <a:pt x="347114" y="112"/>
                </a:moveTo>
                <a:cubicBezTo>
                  <a:pt x="353590" y="546"/>
                  <a:pt x="360089" y="2257"/>
                  <a:pt x="366249" y="5364"/>
                </a:cubicBezTo>
                <a:cubicBezTo>
                  <a:pt x="390891" y="17791"/>
                  <a:pt x="400792" y="47840"/>
                  <a:pt x="388366" y="72481"/>
                </a:cubicBezTo>
                <a:cubicBezTo>
                  <a:pt x="375939" y="97123"/>
                  <a:pt x="345890" y="107025"/>
                  <a:pt x="321248" y="94598"/>
                </a:cubicBezTo>
                <a:cubicBezTo>
                  <a:pt x="314512" y="91201"/>
                  <a:pt x="308877" y="86487"/>
                  <a:pt x="304750" y="80728"/>
                </a:cubicBezTo>
                <a:lnTo>
                  <a:pt x="98330" y="148748"/>
                </a:lnTo>
                <a:cubicBezTo>
                  <a:pt x="98294" y="153464"/>
                  <a:pt x="96795" y="157989"/>
                  <a:pt x="94598" y="162346"/>
                </a:cubicBezTo>
                <a:lnTo>
                  <a:pt x="91507" y="166277"/>
                </a:lnTo>
                <a:lnTo>
                  <a:pt x="229420" y="293815"/>
                </a:lnTo>
                <a:cubicBezTo>
                  <a:pt x="241784" y="289147"/>
                  <a:pt x="255956" y="289607"/>
                  <a:pt x="268686" y="296027"/>
                </a:cubicBezTo>
                <a:cubicBezTo>
                  <a:pt x="293327" y="308454"/>
                  <a:pt x="303229" y="338503"/>
                  <a:pt x="290802" y="363144"/>
                </a:cubicBezTo>
                <a:cubicBezTo>
                  <a:pt x="278375" y="387786"/>
                  <a:pt x="248326" y="397688"/>
                  <a:pt x="223685" y="385261"/>
                </a:cubicBezTo>
                <a:cubicBezTo>
                  <a:pt x="200118" y="373376"/>
                  <a:pt x="190033" y="345372"/>
                  <a:pt x="200613" y="321625"/>
                </a:cubicBezTo>
                <a:lnTo>
                  <a:pt x="56603" y="188448"/>
                </a:lnTo>
                <a:cubicBezTo>
                  <a:pt x="47044" y="190691"/>
                  <a:pt x="36870" y="189197"/>
                  <a:pt x="27481" y="184462"/>
                </a:cubicBezTo>
                <a:cubicBezTo>
                  <a:pt x="2839" y="172035"/>
                  <a:pt x="-7063" y="141986"/>
                  <a:pt x="5364" y="117345"/>
                </a:cubicBezTo>
                <a:cubicBezTo>
                  <a:pt x="17791" y="92703"/>
                  <a:pt x="47840" y="82801"/>
                  <a:pt x="72481" y="95228"/>
                </a:cubicBezTo>
                <a:cubicBezTo>
                  <a:pt x="79414" y="98724"/>
                  <a:pt x="85180" y="103616"/>
                  <a:pt x="89283" y="109639"/>
                </a:cubicBezTo>
                <a:lnTo>
                  <a:pt x="295206" y="41783"/>
                </a:lnTo>
                <a:cubicBezTo>
                  <a:pt x="295278" y="36844"/>
                  <a:pt x="296818" y="32068"/>
                  <a:pt x="299132" y="27480"/>
                </a:cubicBezTo>
                <a:cubicBezTo>
                  <a:pt x="308452" y="8999"/>
                  <a:pt x="327684" y="-1191"/>
                  <a:pt x="347114" y="11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1196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8" grpId="0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对角圆角矩形 2"/>
          <p:cNvSpPr/>
          <p:nvPr/>
        </p:nvSpPr>
        <p:spPr>
          <a:xfrm>
            <a:off x="0" y="-22820"/>
            <a:ext cx="9144000" cy="573782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梯形 2"/>
          <p:cNvSpPr/>
          <p:nvPr/>
        </p:nvSpPr>
        <p:spPr>
          <a:xfrm>
            <a:off x="2674800" y="1857344"/>
            <a:ext cx="1170000" cy="216024"/>
          </a:xfrm>
          <a:prstGeom prst="trapezoid">
            <a:avLst>
              <a:gd name="adj" fmla="val 40432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C000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209800" y="1988510"/>
            <a:ext cx="6934200" cy="1257117"/>
          </a:xfrm>
          <a:prstGeom prst="rect">
            <a:avLst/>
          </a:prstGeom>
          <a:solidFill>
            <a:srgbClr val="8FC31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1116000" tIns="0" bIns="36000"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3600" b="1" dirty="0">
              <a:solidFill>
                <a:srgbClr val="006D46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+mj-cs"/>
            </a:endParaRPr>
          </a:p>
        </p:txBody>
      </p:sp>
      <p:sp>
        <p:nvSpPr>
          <p:cNvPr id="5" name="任意多边形 8"/>
          <p:cNvSpPr/>
          <p:nvPr/>
        </p:nvSpPr>
        <p:spPr bwMode="auto">
          <a:xfrm>
            <a:off x="2763665" y="1857344"/>
            <a:ext cx="993775" cy="1011237"/>
          </a:xfrm>
          <a:custGeom>
            <a:avLst/>
            <a:gdLst>
              <a:gd name="T0" fmla="*/ 0 w 993531"/>
              <a:gd name="T1" fmla="*/ 0 h 1011115"/>
              <a:gd name="T2" fmla="*/ 993775 w 993531"/>
              <a:gd name="T3" fmla="*/ 0 h 1011115"/>
              <a:gd name="T4" fmla="*/ 496888 w 993531"/>
              <a:gd name="T5" fmla="*/ 1011237 h 1011115"/>
              <a:gd name="T6" fmla="*/ 0 60000 65536"/>
              <a:gd name="T7" fmla="*/ 0 60000 65536"/>
              <a:gd name="T8" fmla="*/ 0 60000 65536"/>
              <a:gd name="T9" fmla="*/ 0 w 993531"/>
              <a:gd name="T10" fmla="*/ 0 h 1011115"/>
              <a:gd name="T11" fmla="*/ 993531 w 993531"/>
              <a:gd name="T12" fmla="*/ 1011115 h 10111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93531" h="1011115">
                <a:moveTo>
                  <a:pt x="0" y="0"/>
                </a:moveTo>
                <a:lnTo>
                  <a:pt x="993531" y="0"/>
                </a:lnTo>
                <a:lnTo>
                  <a:pt x="496766" y="101111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algn="ctr">
            <a:noFill/>
            <a:miter lim="800000"/>
          </a:ln>
        </p:spPr>
        <p:txBody>
          <a:bodyPr tIns="0" bIns="360000" anchor="ctr"/>
          <a:lstStyle/>
          <a:p>
            <a:pPr algn="ctr" eaLnBrk="1" hangingPunct="1">
              <a:spcBef>
                <a:spcPts val="2400"/>
              </a:spcBef>
              <a:buClr>
                <a:schemeClr val="accent1"/>
              </a:buClr>
              <a:buSzPct val="60000"/>
            </a:pPr>
            <a:r>
              <a:rPr lang="zh-CN" altLang="en-US" sz="3200" b="1" smtClean="0">
                <a:solidFill>
                  <a:srgbClr val="8FC31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itchFamily="34" charset="-122"/>
              </a:rPr>
              <a:t>三</a:t>
            </a:r>
            <a:endParaRPr lang="zh-CN" altLang="en-US" sz="3200" b="1" dirty="0">
              <a:solidFill>
                <a:srgbClr val="8FC31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 Unicode MS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643306" y="2291133"/>
            <a:ext cx="56974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主  要  内  容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219626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2"/>
          <p:cNvGrpSpPr/>
          <p:nvPr/>
        </p:nvGrpSpPr>
        <p:grpSpPr>
          <a:xfrm>
            <a:off x="2196000" y="598396"/>
            <a:ext cx="6948000" cy="126642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673" y="256052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3"/>
          <p:cNvSpPr/>
          <p:nvPr/>
        </p:nvSpPr>
        <p:spPr>
          <a:xfrm rot="5400000">
            <a:off x="3599892" y="229208"/>
            <a:ext cx="4392488" cy="5616624"/>
          </a:xfrm>
          <a:prstGeom prst="rect">
            <a:avLst/>
          </a:prstGeom>
          <a:solidFill>
            <a:srgbClr val="E5E5E5"/>
          </a:solidFill>
          <a:ln>
            <a:noFill/>
          </a:ln>
          <a:effectLst>
            <a:outerShdw blurRad="101600" dist="76200" dir="5400000" algn="t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12" name="Rectangle 7"/>
          <p:cNvSpPr/>
          <p:nvPr/>
        </p:nvSpPr>
        <p:spPr>
          <a:xfrm rot="5400000">
            <a:off x="3059831" y="409230"/>
            <a:ext cx="4392490" cy="525658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5" dirty="0">
              <a:latin typeface="+mj-lt"/>
            </a:endParaRPr>
          </a:p>
        </p:txBody>
      </p:sp>
      <p:sp>
        <p:nvSpPr>
          <p:cNvPr id="13" name="Title 20"/>
          <p:cNvSpPr txBox="1"/>
          <p:nvPr/>
        </p:nvSpPr>
        <p:spPr>
          <a:xfrm>
            <a:off x="5652120" y="1993404"/>
            <a:ext cx="2160240" cy="2444067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zh-CN" sz="1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稽核</a:t>
            </a:r>
            <a:r>
              <a:rPr lang="zh-CN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检查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18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信息系统建设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18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考核评价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18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协商谈判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18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11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争议处理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18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附则。</a:t>
            </a:r>
            <a:endParaRPr lang="zh-CN" altLang="zh-CN" sz="1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2" name="TextBox 89"/>
          <p:cNvSpPr txBox="1"/>
          <p:nvPr/>
        </p:nvSpPr>
        <p:spPr>
          <a:xfrm>
            <a:off x="595682" y="1025356"/>
            <a:ext cx="181607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en-US" altLang="zh-CN" sz="2400" b="1" dirty="0" smtClean="0">
              <a:solidFill>
                <a:srgbClr val="77777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400" b="1" dirty="0" smtClean="0">
                <a:solidFill>
                  <a:srgbClr val="77777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</a:t>
            </a:r>
            <a:endParaRPr lang="en-US" altLang="zh-CN" sz="2400" b="1" dirty="0" smtClean="0">
              <a:solidFill>
                <a:srgbClr val="77777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400" b="1" dirty="0" smtClean="0">
                <a:solidFill>
                  <a:srgbClr val="77777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要</a:t>
            </a:r>
            <a:endParaRPr lang="en-US" altLang="zh-CN" sz="2400" b="1" dirty="0" smtClean="0">
              <a:solidFill>
                <a:srgbClr val="77777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400" b="1" dirty="0" smtClean="0">
                <a:solidFill>
                  <a:srgbClr val="77777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</a:t>
            </a:r>
            <a:endParaRPr lang="en-US" altLang="zh-CN" sz="2400" b="1" dirty="0" smtClean="0">
              <a:solidFill>
                <a:srgbClr val="77777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400" b="1" dirty="0" smtClean="0">
                <a:solidFill>
                  <a:srgbClr val="77777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容</a:t>
            </a:r>
            <a:endParaRPr lang="zh-CN" altLang="zh-CN" sz="2400" b="1" dirty="0" smtClean="0">
              <a:solidFill>
                <a:srgbClr val="77777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5" name="直接连接符 62"/>
          <p:cNvCxnSpPr/>
          <p:nvPr/>
        </p:nvCxnSpPr>
        <p:spPr>
          <a:xfrm>
            <a:off x="2411760" y="697260"/>
            <a:ext cx="1" cy="43924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20"/>
          <p:cNvSpPr txBox="1"/>
          <p:nvPr/>
        </p:nvSpPr>
        <p:spPr>
          <a:xfrm>
            <a:off x="2699792" y="1993404"/>
            <a:ext cx="2520280" cy="2954655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总则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18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协议管理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18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数据采集</a:t>
            </a:r>
            <a:r>
              <a:rPr lang="zh-CN" altLang="zh-CN" sz="1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与</a:t>
            </a:r>
            <a:r>
              <a:rPr lang="zh-CN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质量管理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18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预算管理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18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支付标准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18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审核结算</a:t>
            </a:r>
            <a:r>
              <a:rPr lang="zh-CN" altLang="en-US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18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zh-CN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zh-CN" altLang="zh-CN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Title 20"/>
          <p:cNvSpPr txBox="1"/>
          <p:nvPr/>
        </p:nvSpPr>
        <p:spPr>
          <a:xfrm>
            <a:off x="3635896" y="1057300"/>
            <a:ext cx="2520280" cy="407291"/>
          </a:xfrm>
          <a:prstGeom prst="rect">
            <a:avLst/>
          </a:prstGeom>
        </p:spPr>
        <p:txBody>
          <a:bodyPr vert="horz" wrap="square" lIns="43103" tIns="0" rIns="43103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r>
              <a:rPr lang="zh-CN" altLang="zh-CN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</a:t>
            </a:r>
            <a:r>
              <a:rPr lang="zh-CN" altLang="zh-CN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规程</a:t>
            </a: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共十二章</a:t>
            </a:r>
            <a:r>
              <a:rPr lang="zh-CN" altLang="zh-CN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zh-CN" altLang="zh-CN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bldLvl="0" animBg="1"/>
      <p:bldP spid="13" grpId="0"/>
      <p:bldP spid="42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2"/>
          <p:cNvGrpSpPr/>
          <p:nvPr/>
        </p:nvGrpSpPr>
        <p:grpSpPr>
          <a:xfrm>
            <a:off x="2196000" y="598396"/>
            <a:ext cx="6948000" cy="126642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7" name="矩形 36"/>
          <p:cNvSpPr/>
          <p:nvPr/>
        </p:nvSpPr>
        <p:spPr>
          <a:xfrm>
            <a:off x="705390" y="928674"/>
            <a:ext cx="4442674" cy="86409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KSO_Shape"/>
          <p:cNvSpPr/>
          <p:nvPr/>
        </p:nvSpPr>
        <p:spPr bwMode="auto">
          <a:xfrm>
            <a:off x="827584" y="1000682"/>
            <a:ext cx="432048" cy="288032"/>
          </a:xfrm>
          <a:custGeom>
            <a:avLst/>
            <a:gdLst>
              <a:gd name="T0" fmla="*/ 2147483646 w 534"/>
              <a:gd name="T1" fmla="*/ 2147483646 h 354"/>
              <a:gd name="T2" fmla="*/ 2147483646 w 534"/>
              <a:gd name="T3" fmla="*/ 2147483646 h 354"/>
              <a:gd name="T4" fmla="*/ 2147483646 w 534"/>
              <a:gd name="T5" fmla="*/ 0 h 354"/>
              <a:gd name="T6" fmla="*/ 2147483646 w 534"/>
              <a:gd name="T7" fmla="*/ 2147483646 h 354"/>
              <a:gd name="T8" fmla="*/ 2147483646 w 534"/>
              <a:gd name="T9" fmla="*/ 2147483646 h 354"/>
              <a:gd name="T10" fmla="*/ 2147483646 w 534"/>
              <a:gd name="T11" fmla="*/ 2147483646 h 354"/>
              <a:gd name="T12" fmla="*/ 2147483646 w 534"/>
              <a:gd name="T13" fmla="*/ 2147483646 h 354"/>
              <a:gd name="T14" fmla="*/ 2147483646 w 534"/>
              <a:gd name="T15" fmla="*/ 2147483646 h 354"/>
              <a:gd name="T16" fmla="*/ 2147483646 w 534"/>
              <a:gd name="T17" fmla="*/ 2147483646 h 354"/>
              <a:gd name="T18" fmla="*/ 2147483646 w 534"/>
              <a:gd name="T19" fmla="*/ 2147483646 h 354"/>
              <a:gd name="T20" fmla="*/ 0 w 534"/>
              <a:gd name="T21" fmla="*/ 2147483646 h 354"/>
              <a:gd name="T22" fmla="*/ 0 w 534"/>
              <a:gd name="T23" fmla="*/ 2147483646 h 354"/>
              <a:gd name="T24" fmla="*/ 2147483646 w 534"/>
              <a:gd name="T25" fmla="*/ 2147483646 h 354"/>
              <a:gd name="T26" fmla="*/ 2147483646 w 534"/>
              <a:gd name="T27" fmla="*/ 2147483646 h 354"/>
              <a:gd name="T28" fmla="*/ 2147483646 w 534"/>
              <a:gd name="T29" fmla="*/ 2147483646 h 354"/>
              <a:gd name="T30" fmla="*/ 2147483646 w 534"/>
              <a:gd name="T31" fmla="*/ 2147483646 h 354"/>
              <a:gd name="T32" fmla="*/ 2147483646 w 534"/>
              <a:gd name="T33" fmla="*/ 2147483646 h 354"/>
              <a:gd name="T34" fmla="*/ 2147483646 w 534"/>
              <a:gd name="T35" fmla="*/ 2147483646 h 354"/>
              <a:gd name="T36" fmla="*/ 2147483646 w 534"/>
              <a:gd name="T37" fmla="*/ 2147483646 h 354"/>
              <a:gd name="T38" fmla="*/ 2147483646 w 534"/>
              <a:gd name="T39" fmla="*/ 2147483646 h 354"/>
              <a:gd name="T40" fmla="*/ 2147483646 w 534"/>
              <a:gd name="T41" fmla="*/ 2147483646 h 354"/>
              <a:gd name="T42" fmla="*/ 2147483646 w 534"/>
              <a:gd name="T43" fmla="*/ 2147483646 h 354"/>
              <a:gd name="T44" fmla="*/ 2147483646 w 534"/>
              <a:gd name="T45" fmla="*/ 2147483646 h 354"/>
              <a:gd name="T46" fmla="*/ 2147483646 w 534"/>
              <a:gd name="T47" fmla="*/ 2147483646 h 354"/>
              <a:gd name="T48" fmla="*/ 2147483646 w 534"/>
              <a:gd name="T49" fmla="*/ 2147483646 h 354"/>
              <a:gd name="T50" fmla="*/ 2147483646 w 534"/>
              <a:gd name="T51" fmla="*/ 2147483646 h 354"/>
              <a:gd name="T52" fmla="*/ 2147483646 w 534"/>
              <a:gd name="T53" fmla="*/ 2147483646 h 354"/>
              <a:gd name="T54" fmla="*/ 2147483646 w 534"/>
              <a:gd name="T55" fmla="*/ 2147483646 h 354"/>
              <a:gd name="T56" fmla="*/ 2147483646 w 534"/>
              <a:gd name="T57" fmla="*/ 2147483646 h 354"/>
              <a:gd name="T58" fmla="*/ 2147483646 w 534"/>
              <a:gd name="T59" fmla="*/ 2147483646 h 354"/>
              <a:gd name="T60" fmla="*/ 2147483646 w 534"/>
              <a:gd name="T61" fmla="*/ 2147483646 h 35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34" h="354">
                <a:moveTo>
                  <a:pt x="140" y="105"/>
                </a:moveTo>
                <a:lnTo>
                  <a:pt x="190" y="85"/>
                </a:lnTo>
                <a:lnTo>
                  <a:pt x="394" y="0"/>
                </a:lnTo>
                <a:lnTo>
                  <a:pt x="394" y="165"/>
                </a:lnTo>
                <a:lnTo>
                  <a:pt x="394" y="329"/>
                </a:lnTo>
                <a:lnTo>
                  <a:pt x="190" y="245"/>
                </a:lnTo>
                <a:lnTo>
                  <a:pt x="140" y="230"/>
                </a:lnTo>
                <a:lnTo>
                  <a:pt x="175" y="354"/>
                </a:lnTo>
                <a:lnTo>
                  <a:pt x="75" y="354"/>
                </a:lnTo>
                <a:lnTo>
                  <a:pt x="45" y="225"/>
                </a:lnTo>
                <a:lnTo>
                  <a:pt x="0" y="225"/>
                </a:lnTo>
                <a:lnTo>
                  <a:pt x="0" y="105"/>
                </a:lnTo>
                <a:lnTo>
                  <a:pt x="140" y="105"/>
                </a:lnTo>
                <a:close/>
                <a:moveTo>
                  <a:pt x="444" y="230"/>
                </a:moveTo>
                <a:lnTo>
                  <a:pt x="524" y="255"/>
                </a:lnTo>
                <a:lnTo>
                  <a:pt x="509" y="284"/>
                </a:lnTo>
                <a:lnTo>
                  <a:pt x="434" y="259"/>
                </a:lnTo>
                <a:lnTo>
                  <a:pt x="444" y="230"/>
                </a:lnTo>
                <a:close/>
                <a:moveTo>
                  <a:pt x="439" y="70"/>
                </a:moveTo>
                <a:lnTo>
                  <a:pt x="514" y="45"/>
                </a:lnTo>
                <a:lnTo>
                  <a:pt x="524" y="75"/>
                </a:lnTo>
                <a:lnTo>
                  <a:pt x="449" y="105"/>
                </a:lnTo>
                <a:lnTo>
                  <a:pt x="439" y="70"/>
                </a:lnTo>
                <a:close/>
                <a:moveTo>
                  <a:pt x="454" y="150"/>
                </a:moveTo>
                <a:lnTo>
                  <a:pt x="534" y="150"/>
                </a:lnTo>
                <a:lnTo>
                  <a:pt x="534" y="185"/>
                </a:lnTo>
                <a:lnTo>
                  <a:pt x="454" y="185"/>
                </a:lnTo>
                <a:lnTo>
                  <a:pt x="454" y="1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5" name="TextBox 44"/>
          <p:cNvSpPr txBox="1"/>
          <p:nvPr/>
        </p:nvSpPr>
        <p:spPr>
          <a:xfrm>
            <a:off x="1221105" y="1043940"/>
            <a:ext cx="37534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1600" b="1" dirty="0" smtClean="0">
                <a:solidFill>
                  <a:schemeClr val="bg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（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itchFamily="34" charset="-122"/>
              </a:rPr>
              <a:t>一</a:t>
            </a:r>
            <a:r>
              <a:rPr lang="zh-CN" altLang="en-US" sz="1600" b="1" dirty="0" smtClean="0">
                <a:solidFill>
                  <a:schemeClr val="bg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  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则</a:t>
            </a:r>
            <a:endParaRPr lang="zh-CN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文本框 7"/>
          <p:cNvSpPr txBox="1">
            <a:spLocks noChangeArrowheads="1"/>
          </p:cNvSpPr>
          <p:nvPr/>
        </p:nvSpPr>
        <p:spPr bwMode="auto">
          <a:xfrm>
            <a:off x="467545" y="1921396"/>
            <a:ext cx="8280920" cy="772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4pPr>
            <a:lvl5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1600" dirty="0" smtClean="0"/>
              <a:t>        </a:t>
            </a:r>
            <a:r>
              <a:rPr lang="zh-CN" altLang="zh-CN" sz="1600" dirty="0" smtClean="0"/>
              <a:t>按</a:t>
            </a:r>
            <a:r>
              <a:rPr lang="zh-CN" altLang="zh-CN" sz="1600" dirty="0"/>
              <a:t>疾病诊断相关分组（</a:t>
            </a:r>
            <a:r>
              <a:rPr lang="en-US" altLang="zh-CN" sz="1600" dirty="0"/>
              <a:t>DRG</a:t>
            </a:r>
            <a:r>
              <a:rPr lang="zh-CN" altLang="zh-CN" sz="1600" dirty="0"/>
              <a:t>）付费是深化医保支付方式改革的重要组成部分，经办机构根据国家医疗保障疾病诊断相关分组（</a:t>
            </a:r>
            <a:r>
              <a:rPr lang="en-US" altLang="zh-CN" sz="1600" dirty="0"/>
              <a:t>CHS-DRG</a:t>
            </a:r>
            <a:r>
              <a:rPr lang="zh-CN" altLang="zh-CN" sz="1600" dirty="0"/>
              <a:t>）等政策，积极推进</a:t>
            </a:r>
            <a:r>
              <a:rPr lang="en-US" altLang="zh-CN" sz="1600" dirty="0"/>
              <a:t>DRG</a:t>
            </a:r>
            <a:r>
              <a:rPr lang="zh-CN" altLang="zh-CN" sz="1600" dirty="0"/>
              <a:t>付费工作高效落实。</a:t>
            </a:r>
            <a:endParaRPr lang="zh-CN" altLang="zh-CN" sz="1600" dirty="0"/>
          </a:p>
        </p:txBody>
      </p:sp>
      <p:sp>
        <p:nvSpPr>
          <p:cNvPr id="23" name="矩形 22"/>
          <p:cNvSpPr/>
          <p:nvPr/>
        </p:nvSpPr>
        <p:spPr>
          <a:xfrm>
            <a:off x="683568" y="3136412"/>
            <a:ext cx="4536504" cy="864096"/>
          </a:xfrm>
          <a:prstGeom prst="rect">
            <a:avLst/>
          </a:prstGeom>
          <a:solidFill>
            <a:srgbClr val="769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1371600" y="3382645"/>
            <a:ext cx="35572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1600" b="1" dirty="0" smtClean="0">
                <a:solidFill>
                  <a:schemeClr val="bg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（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itchFamily="34" charset="-122"/>
              </a:rPr>
              <a:t>二</a:t>
            </a:r>
            <a:r>
              <a:rPr lang="zh-CN" altLang="en-US" sz="1600" b="1" dirty="0" smtClean="0">
                <a:solidFill>
                  <a:schemeClr val="bg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协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议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管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理</a:t>
            </a:r>
            <a:endParaRPr lang="zh-CN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1600" b="1" dirty="0">
              <a:solidFill>
                <a:schemeClr val="bg1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26" name="文本框 7"/>
          <p:cNvSpPr txBox="1">
            <a:spLocks noChangeArrowheads="1"/>
          </p:cNvSpPr>
          <p:nvPr/>
        </p:nvSpPr>
        <p:spPr bwMode="auto">
          <a:xfrm>
            <a:off x="611560" y="4081636"/>
            <a:ext cx="8208912" cy="1143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4pPr>
            <a:lvl5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1600" dirty="0" smtClean="0"/>
              <a:t>        DRG</a:t>
            </a:r>
            <a:r>
              <a:rPr lang="zh-CN" altLang="zh-CN" sz="1600" dirty="0"/>
              <a:t>付费实行协议管理，经办机构与定点医疗机构通过签订医疗保险服务协议，明确双方权利义务、医疗机构违约责任等。</a:t>
            </a:r>
            <a:endParaRPr lang="zh-CN" altLang="zh-CN" sz="1600" dirty="0"/>
          </a:p>
        </p:txBody>
      </p:sp>
      <p:sp>
        <p:nvSpPr>
          <p:cNvPr id="27" name="KSO_Shape"/>
          <p:cNvSpPr/>
          <p:nvPr/>
        </p:nvSpPr>
        <p:spPr>
          <a:xfrm>
            <a:off x="823349" y="3207850"/>
            <a:ext cx="364275" cy="360040"/>
          </a:xfrm>
          <a:custGeom>
            <a:avLst/>
            <a:gdLst>
              <a:gd name="connsiteX0" fmla="*/ 347114 w 393729"/>
              <a:gd name="connsiteY0" fmla="*/ 112 h 390624"/>
              <a:gd name="connsiteX1" fmla="*/ 366249 w 393729"/>
              <a:gd name="connsiteY1" fmla="*/ 5364 h 390624"/>
              <a:gd name="connsiteX2" fmla="*/ 388366 w 393729"/>
              <a:gd name="connsiteY2" fmla="*/ 72481 h 390624"/>
              <a:gd name="connsiteX3" fmla="*/ 321248 w 393729"/>
              <a:gd name="connsiteY3" fmla="*/ 94598 h 390624"/>
              <a:gd name="connsiteX4" fmla="*/ 304750 w 393729"/>
              <a:gd name="connsiteY4" fmla="*/ 80728 h 390624"/>
              <a:gd name="connsiteX5" fmla="*/ 98330 w 393729"/>
              <a:gd name="connsiteY5" fmla="*/ 148748 h 390624"/>
              <a:gd name="connsiteX6" fmla="*/ 94598 w 393729"/>
              <a:gd name="connsiteY6" fmla="*/ 162346 h 390624"/>
              <a:gd name="connsiteX7" fmla="*/ 91507 w 393729"/>
              <a:gd name="connsiteY7" fmla="*/ 166277 h 390624"/>
              <a:gd name="connsiteX8" fmla="*/ 229420 w 393729"/>
              <a:gd name="connsiteY8" fmla="*/ 293815 h 390624"/>
              <a:gd name="connsiteX9" fmla="*/ 268686 w 393729"/>
              <a:gd name="connsiteY9" fmla="*/ 296027 h 390624"/>
              <a:gd name="connsiteX10" fmla="*/ 290802 w 393729"/>
              <a:gd name="connsiteY10" fmla="*/ 363144 h 390624"/>
              <a:gd name="connsiteX11" fmla="*/ 223685 w 393729"/>
              <a:gd name="connsiteY11" fmla="*/ 385261 h 390624"/>
              <a:gd name="connsiteX12" fmla="*/ 200613 w 393729"/>
              <a:gd name="connsiteY12" fmla="*/ 321625 h 390624"/>
              <a:gd name="connsiteX13" fmla="*/ 56603 w 393729"/>
              <a:gd name="connsiteY13" fmla="*/ 188448 h 390624"/>
              <a:gd name="connsiteX14" fmla="*/ 27481 w 393729"/>
              <a:gd name="connsiteY14" fmla="*/ 184462 h 390624"/>
              <a:gd name="connsiteX15" fmla="*/ 5364 w 393729"/>
              <a:gd name="connsiteY15" fmla="*/ 117345 h 390624"/>
              <a:gd name="connsiteX16" fmla="*/ 72481 w 393729"/>
              <a:gd name="connsiteY16" fmla="*/ 95228 h 390624"/>
              <a:gd name="connsiteX17" fmla="*/ 89283 w 393729"/>
              <a:gd name="connsiteY17" fmla="*/ 109639 h 390624"/>
              <a:gd name="connsiteX18" fmla="*/ 295206 w 393729"/>
              <a:gd name="connsiteY18" fmla="*/ 41783 h 390624"/>
              <a:gd name="connsiteX19" fmla="*/ 299132 w 393729"/>
              <a:gd name="connsiteY19" fmla="*/ 27480 h 390624"/>
              <a:gd name="connsiteX20" fmla="*/ 347114 w 393729"/>
              <a:gd name="connsiteY20" fmla="*/ 112 h 390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93729" h="390624">
                <a:moveTo>
                  <a:pt x="347114" y="112"/>
                </a:moveTo>
                <a:cubicBezTo>
                  <a:pt x="353590" y="546"/>
                  <a:pt x="360089" y="2257"/>
                  <a:pt x="366249" y="5364"/>
                </a:cubicBezTo>
                <a:cubicBezTo>
                  <a:pt x="390891" y="17791"/>
                  <a:pt x="400792" y="47840"/>
                  <a:pt x="388366" y="72481"/>
                </a:cubicBezTo>
                <a:cubicBezTo>
                  <a:pt x="375939" y="97123"/>
                  <a:pt x="345890" y="107025"/>
                  <a:pt x="321248" y="94598"/>
                </a:cubicBezTo>
                <a:cubicBezTo>
                  <a:pt x="314512" y="91201"/>
                  <a:pt x="308877" y="86487"/>
                  <a:pt x="304750" y="80728"/>
                </a:cubicBezTo>
                <a:lnTo>
                  <a:pt x="98330" y="148748"/>
                </a:lnTo>
                <a:cubicBezTo>
                  <a:pt x="98294" y="153464"/>
                  <a:pt x="96795" y="157989"/>
                  <a:pt x="94598" y="162346"/>
                </a:cubicBezTo>
                <a:lnTo>
                  <a:pt x="91507" y="166277"/>
                </a:lnTo>
                <a:lnTo>
                  <a:pt x="229420" y="293815"/>
                </a:lnTo>
                <a:cubicBezTo>
                  <a:pt x="241784" y="289147"/>
                  <a:pt x="255956" y="289607"/>
                  <a:pt x="268686" y="296027"/>
                </a:cubicBezTo>
                <a:cubicBezTo>
                  <a:pt x="293327" y="308454"/>
                  <a:pt x="303229" y="338503"/>
                  <a:pt x="290802" y="363144"/>
                </a:cubicBezTo>
                <a:cubicBezTo>
                  <a:pt x="278375" y="387786"/>
                  <a:pt x="248326" y="397688"/>
                  <a:pt x="223685" y="385261"/>
                </a:cubicBezTo>
                <a:cubicBezTo>
                  <a:pt x="200118" y="373376"/>
                  <a:pt x="190033" y="345372"/>
                  <a:pt x="200613" y="321625"/>
                </a:cubicBezTo>
                <a:lnTo>
                  <a:pt x="56603" y="188448"/>
                </a:lnTo>
                <a:cubicBezTo>
                  <a:pt x="47044" y="190691"/>
                  <a:pt x="36870" y="189197"/>
                  <a:pt x="27481" y="184462"/>
                </a:cubicBezTo>
                <a:cubicBezTo>
                  <a:pt x="2839" y="172035"/>
                  <a:pt x="-7063" y="141986"/>
                  <a:pt x="5364" y="117345"/>
                </a:cubicBezTo>
                <a:cubicBezTo>
                  <a:pt x="17791" y="92703"/>
                  <a:pt x="47840" y="82801"/>
                  <a:pt x="72481" y="95228"/>
                </a:cubicBezTo>
                <a:cubicBezTo>
                  <a:pt x="79414" y="98724"/>
                  <a:pt x="85180" y="103616"/>
                  <a:pt x="89283" y="109639"/>
                </a:cubicBezTo>
                <a:lnTo>
                  <a:pt x="295206" y="41783"/>
                </a:lnTo>
                <a:cubicBezTo>
                  <a:pt x="295278" y="36844"/>
                  <a:pt x="296818" y="32068"/>
                  <a:pt x="299132" y="27480"/>
                </a:cubicBezTo>
                <a:cubicBezTo>
                  <a:pt x="308452" y="8999"/>
                  <a:pt x="327684" y="-1191"/>
                  <a:pt x="347114" y="11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1196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45" grpId="0"/>
      <p:bldP spid="48" grpId="0"/>
      <p:bldP spid="23" grpId="0" animBg="1"/>
      <p:bldP spid="25" grpId="0"/>
      <p:bldP spid="26" grpId="0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2"/>
          <p:cNvGrpSpPr/>
          <p:nvPr/>
        </p:nvGrpSpPr>
        <p:grpSpPr>
          <a:xfrm>
            <a:off x="2196000" y="598396"/>
            <a:ext cx="6948000" cy="126642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7" name="矩形 36"/>
          <p:cNvSpPr/>
          <p:nvPr/>
        </p:nvSpPr>
        <p:spPr>
          <a:xfrm>
            <a:off x="705390" y="928674"/>
            <a:ext cx="4442674" cy="86409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KSO_Shape"/>
          <p:cNvSpPr/>
          <p:nvPr/>
        </p:nvSpPr>
        <p:spPr bwMode="auto">
          <a:xfrm>
            <a:off x="827584" y="1000682"/>
            <a:ext cx="432048" cy="288032"/>
          </a:xfrm>
          <a:custGeom>
            <a:avLst/>
            <a:gdLst>
              <a:gd name="T0" fmla="*/ 2147483646 w 534"/>
              <a:gd name="T1" fmla="*/ 2147483646 h 354"/>
              <a:gd name="T2" fmla="*/ 2147483646 w 534"/>
              <a:gd name="T3" fmla="*/ 2147483646 h 354"/>
              <a:gd name="T4" fmla="*/ 2147483646 w 534"/>
              <a:gd name="T5" fmla="*/ 0 h 354"/>
              <a:gd name="T6" fmla="*/ 2147483646 w 534"/>
              <a:gd name="T7" fmla="*/ 2147483646 h 354"/>
              <a:gd name="T8" fmla="*/ 2147483646 w 534"/>
              <a:gd name="T9" fmla="*/ 2147483646 h 354"/>
              <a:gd name="T10" fmla="*/ 2147483646 w 534"/>
              <a:gd name="T11" fmla="*/ 2147483646 h 354"/>
              <a:gd name="T12" fmla="*/ 2147483646 w 534"/>
              <a:gd name="T13" fmla="*/ 2147483646 h 354"/>
              <a:gd name="T14" fmla="*/ 2147483646 w 534"/>
              <a:gd name="T15" fmla="*/ 2147483646 h 354"/>
              <a:gd name="T16" fmla="*/ 2147483646 w 534"/>
              <a:gd name="T17" fmla="*/ 2147483646 h 354"/>
              <a:gd name="T18" fmla="*/ 2147483646 w 534"/>
              <a:gd name="T19" fmla="*/ 2147483646 h 354"/>
              <a:gd name="T20" fmla="*/ 0 w 534"/>
              <a:gd name="T21" fmla="*/ 2147483646 h 354"/>
              <a:gd name="T22" fmla="*/ 0 w 534"/>
              <a:gd name="T23" fmla="*/ 2147483646 h 354"/>
              <a:gd name="T24" fmla="*/ 2147483646 w 534"/>
              <a:gd name="T25" fmla="*/ 2147483646 h 354"/>
              <a:gd name="T26" fmla="*/ 2147483646 w 534"/>
              <a:gd name="T27" fmla="*/ 2147483646 h 354"/>
              <a:gd name="T28" fmla="*/ 2147483646 w 534"/>
              <a:gd name="T29" fmla="*/ 2147483646 h 354"/>
              <a:gd name="T30" fmla="*/ 2147483646 w 534"/>
              <a:gd name="T31" fmla="*/ 2147483646 h 354"/>
              <a:gd name="T32" fmla="*/ 2147483646 w 534"/>
              <a:gd name="T33" fmla="*/ 2147483646 h 354"/>
              <a:gd name="T34" fmla="*/ 2147483646 w 534"/>
              <a:gd name="T35" fmla="*/ 2147483646 h 354"/>
              <a:gd name="T36" fmla="*/ 2147483646 w 534"/>
              <a:gd name="T37" fmla="*/ 2147483646 h 354"/>
              <a:gd name="T38" fmla="*/ 2147483646 w 534"/>
              <a:gd name="T39" fmla="*/ 2147483646 h 354"/>
              <a:gd name="T40" fmla="*/ 2147483646 w 534"/>
              <a:gd name="T41" fmla="*/ 2147483646 h 354"/>
              <a:gd name="T42" fmla="*/ 2147483646 w 534"/>
              <a:gd name="T43" fmla="*/ 2147483646 h 354"/>
              <a:gd name="T44" fmla="*/ 2147483646 w 534"/>
              <a:gd name="T45" fmla="*/ 2147483646 h 354"/>
              <a:gd name="T46" fmla="*/ 2147483646 w 534"/>
              <a:gd name="T47" fmla="*/ 2147483646 h 354"/>
              <a:gd name="T48" fmla="*/ 2147483646 w 534"/>
              <a:gd name="T49" fmla="*/ 2147483646 h 354"/>
              <a:gd name="T50" fmla="*/ 2147483646 w 534"/>
              <a:gd name="T51" fmla="*/ 2147483646 h 354"/>
              <a:gd name="T52" fmla="*/ 2147483646 w 534"/>
              <a:gd name="T53" fmla="*/ 2147483646 h 354"/>
              <a:gd name="T54" fmla="*/ 2147483646 w 534"/>
              <a:gd name="T55" fmla="*/ 2147483646 h 354"/>
              <a:gd name="T56" fmla="*/ 2147483646 w 534"/>
              <a:gd name="T57" fmla="*/ 2147483646 h 354"/>
              <a:gd name="T58" fmla="*/ 2147483646 w 534"/>
              <a:gd name="T59" fmla="*/ 2147483646 h 354"/>
              <a:gd name="T60" fmla="*/ 2147483646 w 534"/>
              <a:gd name="T61" fmla="*/ 2147483646 h 35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34" h="354">
                <a:moveTo>
                  <a:pt x="140" y="105"/>
                </a:moveTo>
                <a:lnTo>
                  <a:pt x="190" y="85"/>
                </a:lnTo>
                <a:lnTo>
                  <a:pt x="394" y="0"/>
                </a:lnTo>
                <a:lnTo>
                  <a:pt x="394" y="165"/>
                </a:lnTo>
                <a:lnTo>
                  <a:pt x="394" y="329"/>
                </a:lnTo>
                <a:lnTo>
                  <a:pt x="190" y="245"/>
                </a:lnTo>
                <a:lnTo>
                  <a:pt x="140" y="230"/>
                </a:lnTo>
                <a:lnTo>
                  <a:pt x="175" y="354"/>
                </a:lnTo>
                <a:lnTo>
                  <a:pt x="75" y="354"/>
                </a:lnTo>
                <a:lnTo>
                  <a:pt x="45" y="225"/>
                </a:lnTo>
                <a:lnTo>
                  <a:pt x="0" y="225"/>
                </a:lnTo>
                <a:lnTo>
                  <a:pt x="0" y="105"/>
                </a:lnTo>
                <a:lnTo>
                  <a:pt x="140" y="105"/>
                </a:lnTo>
                <a:close/>
                <a:moveTo>
                  <a:pt x="444" y="230"/>
                </a:moveTo>
                <a:lnTo>
                  <a:pt x="524" y="255"/>
                </a:lnTo>
                <a:lnTo>
                  <a:pt x="509" y="284"/>
                </a:lnTo>
                <a:lnTo>
                  <a:pt x="434" y="259"/>
                </a:lnTo>
                <a:lnTo>
                  <a:pt x="444" y="230"/>
                </a:lnTo>
                <a:close/>
                <a:moveTo>
                  <a:pt x="439" y="70"/>
                </a:moveTo>
                <a:lnTo>
                  <a:pt x="514" y="45"/>
                </a:lnTo>
                <a:lnTo>
                  <a:pt x="524" y="75"/>
                </a:lnTo>
                <a:lnTo>
                  <a:pt x="449" y="105"/>
                </a:lnTo>
                <a:lnTo>
                  <a:pt x="439" y="70"/>
                </a:lnTo>
                <a:close/>
                <a:moveTo>
                  <a:pt x="454" y="150"/>
                </a:moveTo>
                <a:lnTo>
                  <a:pt x="534" y="150"/>
                </a:lnTo>
                <a:lnTo>
                  <a:pt x="534" y="185"/>
                </a:lnTo>
                <a:lnTo>
                  <a:pt x="454" y="185"/>
                </a:lnTo>
                <a:lnTo>
                  <a:pt x="454" y="1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5" name="TextBox 44"/>
          <p:cNvSpPr txBox="1"/>
          <p:nvPr/>
        </p:nvSpPr>
        <p:spPr>
          <a:xfrm>
            <a:off x="1221105" y="1144698"/>
            <a:ext cx="37534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 smtClean="0">
                <a:solidFill>
                  <a:schemeClr val="bg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（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itchFamily="34" charset="-122"/>
              </a:rPr>
              <a:t>三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itchFamily="34" charset="-122"/>
              </a:rPr>
              <a:t>）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据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采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集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与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质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量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管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理</a:t>
            </a:r>
            <a:endParaRPr lang="zh-CN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/>
            <a:endParaRPr lang="zh-CN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文本框 7"/>
          <p:cNvSpPr txBox="1">
            <a:spLocks noChangeArrowheads="1"/>
          </p:cNvSpPr>
          <p:nvPr/>
        </p:nvSpPr>
        <p:spPr bwMode="auto">
          <a:xfrm>
            <a:off x="467545" y="1921396"/>
            <a:ext cx="8280920" cy="772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4pPr>
            <a:lvl5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1600" dirty="0" smtClean="0"/>
              <a:t>        </a:t>
            </a:r>
            <a:r>
              <a:rPr lang="zh-CN" altLang="zh-CN" sz="1600" dirty="0" smtClean="0"/>
              <a:t>使用</a:t>
            </a:r>
            <a:r>
              <a:rPr lang="zh-CN" altLang="zh-CN" sz="1600" dirty="0"/>
              <a:t>国家统一信息业务编码，开展医保信息系统数据库动态维护、编码映射和有关接口改造，确保数据安全。</a:t>
            </a:r>
            <a:endParaRPr lang="zh-CN" altLang="zh-CN" sz="1600" dirty="0"/>
          </a:p>
        </p:txBody>
      </p:sp>
      <p:sp>
        <p:nvSpPr>
          <p:cNvPr id="23" name="矩形 22"/>
          <p:cNvSpPr/>
          <p:nvPr/>
        </p:nvSpPr>
        <p:spPr>
          <a:xfrm>
            <a:off x="683568" y="3136412"/>
            <a:ext cx="4536504" cy="864096"/>
          </a:xfrm>
          <a:prstGeom prst="rect">
            <a:avLst/>
          </a:prstGeom>
          <a:solidFill>
            <a:srgbClr val="769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1230127" y="3382644"/>
            <a:ext cx="35572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1600" b="1" dirty="0" smtClean="0">
                <a:solidFill>
                  <a:schemeClr val="bg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（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 Unicode MS" pitchFamily="34" charset="-122"/>
              </a:rPr>
              <a:t>四</a:t>
            </a:r>
            <a:r>
              <a:rPr lang="zh-CN" altLang="en-US" sz="1600" b="1" dirty="0" smtClean="0">
                <a:solidFill>
                  <a:schemeClr val="bg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预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算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管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理</a:t>
            </a:r>
            <a:endParaRPr lang="zh-CN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1600" b="1" dirty="0">
              <a:solidFill>
                <a:schemeClr val="bg1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26" name="文本框 7"/>
          <p:cNvSpPr txBox="1">
            <a:spLocks noChangeArrowheads="1"/>
          </p:cNvSpPr>
          <p:nvPr/>
        </p:nvSpPr>
        <p:spPr bwMode="auto">
          <a:xfrm>
            <a:off x="611560" y="4081636"/>
            <a:ext cx="8208912" cy="1143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4pPr>
            <a:lvl5pPr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微软雅黑" panose="020B0503020204020204" pitchFamily="34" charset="-122"/>
              </a:rPr>
              <a:t>        </a:t>
            </a:r>
            <a:r>
              <a:rPr lang="zh-CN" altLang="zh-CN" sz="1600" dirty="0" smtClean="0">
                <a:latin typeface="微软雅黑" panose="020B0503020204020204" pitchFamily="34" charset="-122"/>
              </a:rPr>
              <a:t>坚持</a:t>
            </a:r>
            <a:r>
              <a:rPr lang="zh-CN" altLang="zh-CN" sz="1600" dirty="0">
                <a:latin typeface="微软雅黑" panose="020B0503020204020204" pitchFamily="34" charset="-122"/>
              </a:rPr>
              <a:t>总额预算下的总量控制，遵循“以收定支、收支平衡、略有结余”的原则。确定年度</a:t>
            </a:r>
            <a:r>
              <a:rPr lang="en-US" altLang="zh-CN" sz="1600" dirty="0">
                <a:latin typeface="微软雅黑" panose="020B0503020204020204" pitchFamily="34" charset="-122"/>
              </a:rPr>
              <a:t>DRG</a:t>
            </a:r>
            <a:r>
              <a:rPr lang="zh-CN" altLang="zh-CN" sz="1600" dirty="0">
                <a:latin typeface="微软雅黑" panose="020B0503020204020204" pitchFamily="34" charset="-122"/>
              </a:rPr>
              <a:t>付费预算金额，并预留风险金。</a:t>
            </a:r>
            <a:endParaRPr lang="zh-CN" altLang="zh-CN" sz="1600" dirty="0">
              <a:latin typeface="微软雅黑" panose="020B0503020204020204" pitchFamily="34" charset="-122"/>
            </a:endParaRPr>
          </a:p>
        </p:txBody>
      </p:sp>
      <p:sp>
        <p:nvSpPr>
          <p:cNvPr id="27" name="KSO_Shape"/>
          <p:cNvSpPr/>
          <p:nvPr/>
        </p:nvSpPr>
        <p:spPr>
          <a:xfrm>
            <a:off x="823349" y="3207850"/>
            <a:ext cx="364275" cy="360040"/>
          </a:xfrm>
          <a:custGeom>
            <a:avLst/>
            <a:gdLst>
              <a:gd name="connsiteX0" fmla="*/ 347114 w 393729"/>
              <a:gd name="connsiteY0" fmla="*/ 112 h 390624"/>
              <a:gd name="connsiteX1" fmla="*/ 366249 w 393729"/>
              <a:gd name="connsiteY1" fmla="*/ 5364 h 390624"/>
              <a:gd name="connsiteX2" fmla="*/ 388366 w 393729"/>
              <a:gd name="connsiteY2" fmla="*/ 72481 h 390624"/>
              <a:gd name="connsiteX3" fmla="*/ 321248 w 393729"/>
              <a:gd name="connsiteY3" fmla="*/ 94598 h 390624"/>
              <a:gd name="connsiteX4" fmla="*/ 304750 w 393729"/>
              <a:gd name="connsiteY4" fmla="*/ 80728 h 390624"/>
              <a:gd name="connsiteX5" fmla="*/ 98330 w 393729"/>
              <a:gd name="connsiteY5" fmla="*/ 148748 h 390624"/>
              <a:gd name="connsiteX6" fmla="*/ 94598 w 393729"/>
              <a:gd name="connsiteY6" fmla="*/ 162346 h 390624"/>
              <a:gd name="connsiteX7" fmla="*/ 91507 w 393729"/>
              <a:gd name="connsiteY7" fmla="*/ 166277 h 390624"/>
              <a:gd name="connsiteX8" fmla="*/ 229420 w 393729"/>
              <a:gd name="connsiteY8" fmla="*/ 293815 h 390624"/>
              <a:gd name="connsiteX9" fmla="*/ 268686 w 393729"/>
              <a:gd name="connsiteY9" fmla="*/ 296027 h 390624"/>
              <a:gd name="connsiteX10" fmla="*/ 290802 w 393729"/>
              <a:gd name="connsiteY10" fmla="*/ 363144 h 390624"/>
              <a:gd name="connsiteX11" fmla="*/ 223685 w 393729"/>
              <a:gd name="connsiteY11" fmla="*/ 385261 h 390624"/>
              <a:gd name="connsiteX12" fmla="*/ 200613 w 393729"/>
              <a:gd name="connsiteY12" fmla="*/ 321625 h 390624"/>
              <a:gd name="connsiteX13" fmla="*/ 56603 w 393729"/>
              <a:gd name="connsiteY13" fmla="*/ 188448 h 390624"/>
              <a:gd name="connsiteX14" fmla="*/ 27481 w 393729"/>
              <a:gd name="connsiteY14" fmla="*/ 184462 h 390624"/>
              <a:gd name="connsiteX15" fmla="*/ 5364 w 393729"/>
              <a:gd name="connsiteY15" fmla="*/ 117345 h 390624"/>
              <a:gd name="connsiteX16" fmla="*/ 72481 w 393729"/>
              <a:gd name="connsiteY16" fmla="*/ 95228 h 390624"/>
              <a:gd name="connsiteX17" fmla="*/ 89283 w 393729"/>
              <a:gd name="connsiteY17" fmla="*/ 109639 h 390624"/>
              <a:gd name="connsiteX18" fmla="*/ 295206 w 393729"/>
              <a:gd name="connsiteY18" fmla="*/ 41783 h 390624"/>
              <a:gd name="connsiteX19" fmla="*/ 299132 w 393729"/>
              <a:gd name="connsiteY19" fmla="*/ 27480 h 390624"/>
              <a:gd name="connsiteX20" fmla="*/ 347114 w 393729"/>
              <a:gd name="connsiteY20" fmla="*/ 112 h 390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93729" h="390624">
                <a:moveTo>
                  <a:pt x="347114" y="112"/>
                </a:moveTo>
                <a:cubicBezTo>
                  <a:pt x="353590" y="546"/>
                  <a:pt x="360089" y="2257"/>
                  <a:pt x="366249" y="5364"/>
                </a:cubicBezTo>
                <a:cubicBezTo>
                  <a:pt x="390891" y="17791"/>
                  <a:pt x="400792" y="47840"/>
                  <a:pt x="388366" y="72481"/>
                </a:cubicBezTo>
                <a:cubicBezTo>
                  <a:pt x="375939" y="97123"/>
                  <a:pt x="345890" y="107025"/>
                  <a:pt x="321248" y="94598"/>
                </a:cubicBezTo>
                <a:cubicBezTo>
                  <a:pt x="314512" y="91201"/>
                  <a:pt x="308877" y="86487"/>
                  <a:pt x="304750" y="80728"/>
                </a:cubicBezTo>
                <a:lnTo>
                  <a:pt x="98330" y="148748"/>
                </a:lnTo>
                <a:cubicBezTo>
                  <a:pt x="98294" y="153464"/>
                  <a:pt x="96795" y="157989"/>
                  <a:pt x="94598" y="162346"/>
                </a:cubicBezTo>
                <a:lnTo>
                  <a:pt x="91507" y="166277"/>
                </a:lnTo>
                <a:lnTo>
                  <a:pt x="229420" y="293815"/>
                </a:lnTo>
                <a:cubicBezTo>
                  <a:pt x="241784" y="289147"/>
                  <a:pt x="255956" y="289607"/>
                  <a:pt x="268686" y="296027"/>
                </a:cubicBezTo>
                <a:cubicBezTo>
                  <a:pt x="293327" y="308454"/>
                  <a:pt x="303229" y="338503"/>
                  <a:pt x="290802" y="363144"/>
                </a:cubicBezTo>
                <a:cubicBezTo>
                  <a:pt x="278375" y="387786"/>
                  <a:pt x="248326" y="397688"/>
                  <a:pt x="223685" y="385261"/>
                </a:cubicBezTo>
                <a:cubicBezTo>
                  <a:pt x="200118" y="373376"/>
                  <a:pt x="190033" y="345372"/>
                  <a:pt x="200613" y="321625"/>
                </a:cubicBezTo>
                <a:lnTo>
                  <a:pt x="56603" y="188448"/>
                </a:lnTo>
                <a:cubicBezTo>
                  <a:pt x="47044" y="190691"/>
                  <a:pt x="36870" y="189197"/>
                  <a:pt x="27481" y="184462"/>
                </a:cubicBezTo>
                <a:cubicBezTo>
                  <a:pt x="2839" y="172035"/>
                  <a:pt x="-7063" y="141986"/>
                  <a:pt x="5364" y="117345"/>
                </a:cubicBezTo>
                <a:cubicBezTo>
                  <a:pt x="17791" y="92703"/>
                  <a:pt x="47840" y="82801"/>
                  <a:pt x="72481" y="95228"/>
                </a:cubicBezTo>
                <a:cubicBezTo>
                  <a:pt x="79414" y="98724"/>
                  <a:pt x="85180" y="103616"/>
                  <a:pt x="89283" y="109639"/>
                </a:cubicBezTo>
                <a:lnTo>
                  <a:pt x="295206" y="41783"/>
                </a:lnTo>
                <a:cubicBezTo>
                  <a:pt x="295278" y="36844"/>
                  <a:pt x="296818" y="32068"/>
                  <a:pt x="299132" y="27480"/>
                </a:cubicBezTo>
                <a:cubicBezTo>
                  <a:pt x="308452" y="8999"/>
                  <a:pt x="327684" y="-1191"/>
                  <a:pt x="347114" y="11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1196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45" grpId="0"/>
      <p:bldP spid="48" grpId="0"/>
      <p:bldP spid="23" grpId="0" animBg="1"/>
      <p:bldP spid="25" grpId="0"/>
      <p:bldP spid="26" grpId="0"/>
      <p:bldP spid="27" grpId="0" animBg="1"/>
    </p:bldLst>
  </p:timing>
</p:sld>
</file>

<file path=ppt/tags/tag1.xml><?xml version="1.0" encoding="utf-8"?>
<p:tagLst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1536</Words>
  <Application>WPS 演示</Application>
  <PresentationFormat>全屏显示(16:10)</PresentationFormat>
  <Paragraphs>105</Paragraphs>
  <Slides>14</Slides>
  <Notes>14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5" baseType="lpstr">
      <vt:lpstr>Arial</vt:lpstr>
      <vt:lpstr>宋体</vt:lpstr>
      <vt:lpstr>Wingdings</vt:lpstr>
      <vt:lpstr>微软雅黑</vt:lpstr>
      <vt:lpstr>华文中宋</vt:lpstr>
      <vt:lpstr>Arial Unicode MS</vt:lpstr>
      <vt:lpstr>Arial Narrow</vt:lpstr>
      <vt:lpstr>Source Sans Pro ExtraLight</vt:lpstr>
      <vt:lpstr>Calibri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大侠素材铺</dc:title>
  <dc:creator>大侠素材铺</dc:creator>
  <dc:description>大侠素材铺
淘宝店：https://dxpu.taobao.com/</dc:description>
  <cp:lastModifiedBy>范  颖</cp:lastModifiedBy>
  <cp:revision>406</cp:revision>
  <dcterms:created xsi:type="dcterms:W3CDTF">2015-01-15T04:21:00Z</dcterms:created>
  <dcterms:modified xsi:type="dcterms:W3CDTF">2021-08-13T07:14:01Z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2052-11.1.0.10700</vt:lpwstr>
  </property>
  <property fmtid="{D5CDD505-2E9C-101B-9397-08002B2CF9AE}" pid="3" name="ICV">
    <vt:lpwstr>78B953B79DCC4C42B0F708ED586718AC</vt:lpwstr>
  </property>
</Properties>
</file>