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8" r:id="rId3"/>
    <p:sldId id="318" r:id="rId5"/>
    <p:sldId id="415" r:id="rId6"/>
    <p:sldId id="422" r:id="rId7"/>
    <p:sldId id="399" r:id="rId8"/>
    <p:sldId id="401" r:id="rId9"/>
    <p:sldId id="417" r:id="rId10"/>
    <p:sldId id="416" r:id="rId11"/>
    <p:sldId id="418" r:id="rId12"/>
    <p:sldId id="299" r:id="rId13"/>
  </p:sldIdLst>
  <p:sldSz cx="9144000" cy="5715000" type="screen16x1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9F19"/>
    <a:srgbClr val="00589A"/>
    <a:srgbClr val="8FC31F"/>
    <a:srgbClr val="4A6410"/>
    <a:srgbClr val="314599"/>
    <a:srgbClr val="003760"/>
    <a:srgbClr val="E40077"/>
    <a:srgbClr val="760000"/>
    <a:srgbClr val="156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 autoAdjust="0"/>
    <p:restoredTop sz="94689" autoAdjust="0"/>
  </p:normalViewPr>
  <p:slideViewPr>
    <p:cSldViewPr>
      <p:cViewPr>
        <p:scale>
          <a:sx n="75" d="100"/>
          <a:sy n="75" d="100"/>
        </p:scale>
        <p:origin x="-2664" y="-1368"/>
      </p:cViewPr>
      <p:guideLst>
        <p:guide orient="horz" pos="1810"/>
        <p:guide pos="285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059"/>
    </p:cViewPr>
  </p:sorterViewPr>
  <p:notesViewPr>
    <p:cSldViewPr>
      <p:cViewPr varScale="1">
        <p:scale>
          <a:sx n="40" d="100"/>
          <a:sy n="40" d="100"/>
        </p:scale>
        <p:origin x="-2366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BB2816-1764-4B74-83B2-0365B0E5CB4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585E9-7E7D-4F61-B910-A0197A3733B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585E9-7E7D-4F61-B910-A0197A3733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585E9-7E7D-4F61-B910-A0197A3733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585E9-7E7D-4F61-B910-A0197A3733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585E9-7E7D-4F61-B910-A0197A3733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585E9-7E7D-4F61-B910-A0197A3733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585E9-7E7D-4F61-B910-A0197A3733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585E9-7E7D-4F61-B910-A0197A3733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pattFill prst="lgGrid">
            <a:fgClr>
              <a:srgbClr val="8FC31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0" y="-1266382501"/>
            <a:ext cx="9144000" cy="0"/>
            <a:chOff x="0" y="35624"/>
            <a:chExt cx="8241475" cy="0"/>
          </a:xfrm>
        </p:grpSpPr>
        <p:cxnSp>
          <p:nvCxnSpPr>
            <p:cNvPr id="16" name="直接连接符 15"/>
            <p:cNvCxnSpPr/>
            <p:nvPr/>
          </p:nvCxnSpPr>
          <p:spPr>
            <a:xfrm>
              <a:off x="6103496" y="35624"/>
              <a:ext cx="2137979" cy="0"/>
            </a:xfrm>
            <a:prstGeom prst="line">
              <a:avLst/>
            </a:prstGeom>
            <a:ln w="76200">
              <a:solidFill>
                <a:srgbClr val="FE83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>
              <a:off x="0" y="35624"/>
              <a:ext cx="1272204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1269232" y="35624"/>
              <a:ext cx="3565585" cy="0"/>
            </a:xfrm>
            <a:prstGeom prst="line">
              <a:avLst/>
            </a:prstGeom>
            <a:ln w="76200">
              <a:solidFill>
                <a:srgbClr val="F63E2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4831292" y="35624"/>
              <a:ext cx="1272204" cy="0"/>
            </a:xfrm>
            <a:prstGeom prst="line">
              <a:avLst/>
            </a:prstGeom>
            <a:ln w="76200">
              <a:solidFill>
                <a:srgbClr val="3C5B9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/>
          <p:nvPr/>
        </p:nvSpPr>
        <p:spPr>
          <a:xfrm>
            <a:off x="771181" y="1497081"/>
            <a:ext cx="7929619" cy="2536825"/>
          </a:xfrm>
          <a:prstGeom prst="rect">
            <a:avLst/>
          </a:prstGeom>
          <a:noFill/>
        </p:spPr>
        <p:txBody>
          <a:bodyPr wrap="square" lIns="76190" tIns="38095" rIns="76190" bIns="38095" rtlCol="0">
            <a:spAutoFit/>
          </a:bodyPr>
          <a:lstStyle/>
          <a:p>
            <a:pPr algn="ctr"/>
            <a:r>
              <a:rPr lang="zh-CN" altLang="zh-CN" sz="40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关于细化按限额管理医用耗材</a:t>
            </a:r>
            <a:endParaRPr lang="zh-CN" altLang="zh-CN" sz="4000" b="1" dirty="0" smtClean="0">
              <a:solidFill>
                <a:srgbClr val="0058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zh-CN" altLang="zh-CN" sz="4000" b="1" dirty="0" smtClean="0">
              <a:solidFill>
                <a:srgbClr val="0058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zh-CN" sz="40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有关规定的通知</a:t>
            </a:r>
            <a:endParaRPr lang="zh-CN" altLang="zh-CN" sz="4000" b="1" dirty="0" smtClean="0">
              <a:solidFill>
                <a:srgbClr val="0058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zh-CN" altLang="en-US" sz="2000" b="1" dirty="0" smtClean="0">
              <a:solidFill>
                <a:srgbClr val="0058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0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沈</a:t>
            </a:r>
            <a:r>
              <a:rPr lang="zh-CN" altLang="en-US" sz="20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医保发</a:t>
            </a:r>
            <a:r>
              <a:rPr lang="en-US" altLang="zh-CN" sz="20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〔</a:t>
            </a:r>
            <a:r>
              <a:rPr lang="en-US" altLang="en-US" sz="20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2021</a:t>
            </a:r>
            <a:r>
              <a:rPr lang="en-US" altLang="zh-CN" sz="20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〕</a:t>
            </a:r>
            <a:r>
              <a:rPr lang="en-US" altLang="zh-CN" sz="20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32</a:t>
            </a:r>
            <a:r>
              <a:rPr lang="zh-CN" altLang="en-US" sz="20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号</a:t>
            </a:r>
            <a:endParaRPr lang="zh-CN" altLang="en-US" sz="2000" b="1" dirty="0" smtClean="0">
              <a:solidFill>
                <a:srgbClr val="0058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8" name="圆角矩形 57"/>
          <p:cNvSpPr/>
          <p:nvPr/>
        </p:nvSpPr>
        <p:spPr>
          <a:xfrm>
            <a:off x="4714876" y="4429136"/>
            <a:ext cx="3107212" cy="381503"/>
          </a:xfrm>
          <a:prstGeom prst="roundRect">
            <a:avLst/>
          </a:prstGeom>
          <a:solidFill>
            <a:srgbClr val="005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62" tIns="50781" rIns="101562" bIns="50781"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857620" y="4429136"/>
            <a:ext cx="3902614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政 策 解 读 资 料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755" y="167040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199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199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8" grpId="0" animBg="1"/>
      <p:bldP spid="6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组合 32"/>
          <p:cNvGrpSpPr/>
          <p:nvPr/>
        </p:nvGrpSpPr>
        <p:grpSpPr>
          <a:xfrm>
            <a:off x="2196000" y="598396"/>
            <a:ext cx="6948000" cy="126642"/>
            <a:chOff x="2492152" y="625252"/>
            <a:chExt cx="6804248" cy="126642"/>
          </a:xfrm>
        </p:grpSpPr>
        <p:sp>
          <p:nvSpPr>
            <p:cNvPr id="30" name="矩形 29"/>
            <p:cNvSpPr/>
            <p:nvPr/>
          </p:nvSpPr>
          <p:spPr>
            <a:xfrm>
              <a:off x="2492152" y="625252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矩形 31"/>
            <p:cNvSpPr/>
            <p:nvPr/>
          </p:nvSpPr>
          <p:spPr>
            <a:xfrm>
              <a:off x="2492152" y="715894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5" name="矩形 34"/>
          <p:cNvSpPr/>
          <p:nvPr/>
        </p:nvSpPr>
        <p:spPr>
          <a:xfrm>
            <a:off x="3203846" y="1705372"/>
            <a:ext cx="5256586" cy="22322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144000" anchor="ctr"/>
          <a:lstStyle/>
          <a:p>
            <a:pPr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200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3" name="Rectangle 17"/>
          <p:cNvSpPr/>
          <p:nvPr/>
        </p:nvSpPr>
        <p:spPr>
          <a:xfrm>
            <a:off x="881320" y="1705436"/>
            <a:ext cx="2754576" cy="2232184"/>
          </a:xfrm>
          <a:prstGeom prst="rect">
            <a:avLst/>
          </a:prstGeom>
          <a:blipFill dpi="0" rotWithShape="1"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3671900" y="2425483"/>
            <a:ext cx="4680520" cy="5627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沈阳市医疗保障局</a:t>
            </a:r>
            <a:endParaRPr lang="zh-CN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62" y="255686"/>
            <a:ext cx="72008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文本框 48"/>
          <p:cNvSpPr txBox="1">
            <a:spLocks noChangeArrowheads="1"/>
          </p:cNvSpPr>
          <p:nvPr/>
        </p:nvSpPr>
        <p:spPr bwMode="auto">
          <a:xfrm>
            <a:off x="5357818" y="197302"/>
            <a:ext cx="3633078" cy="302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4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14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沈医保发</a:t>
            </a:r>
            <a:r>
              <a:rPr lang="en-US" altLang="zh-CN" sz="14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〔</a:t>
            </a:r>
            <a:r>
              <a:rPr lang="en-US" altLang="en-US" sz="14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2021</a:t>
            </a:r>
            <a:r>
              <a:rPr lang="en-US" altLang="zh-CN" sz="14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〕</a:t>
            </a:r>
            <a:r>
              <a:rPr lang="en-US" altLang="en-US" sz="14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32</a:t>
            </a:r>
            <a:r>
              <a:rPr lang="zh-CN" altLang="en-US" sz="14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号</a:t>
            </a:r>
            <a:r>
              <a:rPr lang="en-US" altLang="zh-CN" sz="14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14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之文件解读</a:t>
            </a:r>
            <a:endParaRPr lang="zh-CN" altLang="en-US" sz="1400" b="1" dirty="0" smtClean="0">
              <a:solidFill>
                <a:srgbClr val="0058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3" presetClass="entr" presetSubtype="528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3" grpId="0" animBg="1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对角圆角矩形 2"/>
          <p:cNvSpPr/>
          <p:nvPr/>
        </p:nvSpPr>
        <p:spPr>
          <a:xfrm>
            <a:off x="0" y="-22820"/>
            <a:ext cx="9144000" cy="57378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梯形 2"/>
          <p:cNvSpPr/>
          <p:nvPr/>
        </p:nvSpPr>
        <p:spPr>
          <a:xfrm>
            <a:off x="2674800" y="1857344"/>
            <a:ext cx="1170000" cy="216024"/>
          </a:xfrm>
          <a:prstGeom prst="trapezoid">
            <a:avLst>
              <a:gd name="adj" fmla="val 40432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C0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209800" y="1988510"/>
            <a:ext cx="6934200" cy="1257117"/>
          </a:xfrm>
          <a:prstGeom prst="rect">
            <a:avLst/>
          </a:prstGeom>
          <a:solidFill>
            <a:srgbClr val="8FC31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116000" tIns="0" bIns="36000"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3600" b="1" dirty="0">
              <a:solidFill>
                <a:srgbClr val="006D46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+mj-cs"/>
            </a:endParaRPr>
          </a:p>
        </p:txBody>
      </p:sp>
      <p:sp>
        <p:nvSpPr>
          <p:cNvPr id="5" name="任意多边形 8"/>
          <p:cNvSpPr/>
          <p:nvPr/>
        </p:nvSpPr>
        <p:spPr bwMode="auto">
          <a:xfrm>
            <a:off x="2763665" y="1857344"/>
            <a:ext cx="993775" cy="1011237"/>
          </a:xfrm>
          <a:custGeom>
            <a:avLst/>
            <a:gdLst>
              <a:gd name="T0" fmla="*/ 0 w 993531"/>
              <a:gd name="T1" fmla="*/ 0 h 1011115"/>
              <a:gd name="T2" fmla="*/ 993775 w 993531"/>
              <a:gd name="T3" fmla="*/ 0 h 1011115"/>
              <a:gd name="T4" fmla="*/ 496888 w 993531"/>
              <a:gd name="T5" fmla="*/ 1011237 h 1011115"/>
              <a:gd name="T6" fmla="*/ 0 60000 65536"/>
              <a:gd name="T7" fmla="*/ 0 60000 65536"/>
              <a:gd name="T8" fmla="*/ 0 60000 65536"/>
              <a:gd name="T9" fmla="*/ 0 w 993531"/>
              <a:gd name="T10" fmla="*/ 0 h 1011115"/>
              <a:gd name="T11" fmla="*/ 993531 w 993531"/>
              <a:gd name="T12" fmla="*/ 1011115 h 10111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93531" h="1011115">
                <a:moveTo>
                  <a:pt x="0" y="0"/>
                </a:moveTo>
                <a:lnTo>
                  <a:pt x="993531" y="0"/>
                </a:lnTo>
                <a:lnTo>
                  <a:pt x="496766" y="1011115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0" algn="ctr">
            <a:noFill/>
            <a:miter lim="800000"/>
          </a:ln>
        </p:spPr>
        <p:txBody>
          <a:bodyPr tIns="0" bIns="360000" anchor="ctr"/>
          <a:lstStyle/>
          <a:p>
            <a:pPr algn="ctr" eaLnBrk="1" hangingPunct="1">
              <a:spcBef>
                <a:spcPts val="2400"/>
              </a:spcBef>
              <a:buClr>
                <a:schemeClr val="accent1"/>
              </a:buClr>
              <a:buSzPct val="60000"/>
            </a:pPr>
            <a:r>
              <a:rPr lang="zh-CN" altLang="en-US" sz="3200" b="1" dirty="0" smtClean="0">
                <a:solidFill>
                  <a:srgbClr val="8FC31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一</a:t>
            </a:r>
            <a:endParaRPr lang="zh-CN" altLang="en-US" sz="3200" b="1" dirty="0">
              <a:solidFill>
                <a:srgbClr val="8FC31F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995936" y="2291133"/>
            <a:ext cx="4145280" cy="8299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/>
            <a:r>
              <a:rPr lang="zh-CN" altLang="zh-CN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细化调整按限额管理医用耗材</a:t>
            </a:r>
            <a:endParaRPr lang="zh-CN" altLang="zh-CN" sz="24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729" y="100246"/>
            <a:ext cx="72008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32"/>
          <p:cNvGrpSpPr/>
          <p:nvPr/>
        </p:nvGrpSpPr>
        <p:grpSpPr>
          <a:xfrm>
            <a:off x="2196000" y="598396"/>
            <a:ext cx="6948000" cy="126642"/>
            <a:chOff x="2492152" y="625252"/>
            <a:chExt cx="6804248" cy="126642"/>
          </a:xfrm>
        </p:grpSpPr>
        <p:sp>
          <p:nvSpPr>
            <p:cNvPr id="30" name="矩形 29"/>
            <p:cNvSpPr/>
            <p:nvPr/>
          </p:nvSpPr>
          <p:spPr>
            <a:xfrm>
              <a:off x="2492152" y="625252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矩形 31"/>
            <p:cNvSpPr/>
            <p:nvPr/>
          </p:nvSpPr>
          <p:spPr>
            <a:xfrm>
              <a:off x="2492152" y="715894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7" name="矩形 36"/>
          <p:cNvSpPr/>
          <p:nvPr/>
        </p:nvSpPr>
        <p:spPr>
          <a:xfrm>
            <a:off x="705390" y="928674"/>
            <a:ext cx="4442674" cy="86409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KSO_Shape"/>
          <p:cNvSpPr/>
          <p:nvPr/>
        </p:nvSpPr>
        <p:spPr bwMode="auto">
          <a:xfrm>
            <a:off x="827584" y="1000682"/>
            <a:ext cx="432048" cy="288032"/>
          </a:xfrm>
          <a:custGeom>
            <a:avLst/>
            <a:gdLst>
              <a:gd name="T0" fmla="*/ 2147483646 w 534"/>
              <a:gd name="T1" fmla="*/ 2147483646 h 354"/>
              <a:gd name="T2" fmla="*/ 2147483646 w 534"/>
              <a:gd name="T3" fmla="*/ 2147483646 h 354"/>
              <a:gd name="T4" fmla="*/ 2147483646 w 534"/>
              <a:gd name="T5" fmla="*/ 0 h 354"/>
              <a:gd name="T6" fmla="*/ 2147483646 w 534"/>
              <a:gd name="T7" fmla="*/ 2147483646 h 354"/>
              <a:gd name="T8" fmla="*/ 2147483646 w 534"/>
              <a:gd name="T9" fmla="*/ 2147483646 h 354"/>
              <a:gd name="T10" fmla="*/ 2147483646 w 534"/>
              <a:gd name="T11" fmla="*/ 2147483646 h 354"/>
              <a:gd name="T12" fmla="*/ 2147483646 w 534"/>
              <a:gd name="T13" fmla="*/ 2147483646 h 354"/>
              <a:gd name="T14" fmla="*/ 2147483646 w 534"/>
              <a:gd name="T15" fmla="*/ 2147483646 h 354"/>
              <a:gd name="T16" fmla="*/ 2147483646 w 534"/>
              <a:gd name="T17" fmla="*/ 2147483646 h 354"/>
              <a:gd name="T18" fmla="*/ 2147483646 w 534"/>
              <a:gd name="T19" fmla="*/ 2147483646 h 354"/>
              <a:gd name="T20" fmla="*/ 0 w 534"/>
              <a:gd name="T21" fmla="*/ 2147483646 h 354"/>
              <a:gd name="T22" fmla="*/ 0 w 534"/>
              <a:gd name="T23" fmla="*/ 2147483646 h 354"/>
              <a:gd name="T24" fmla="*/ 2147483646 w 534"/>
              <a:gd name="T25" fmla="*/ 2147483646 h 354"/>
              <a:gd name="T26" fmla="*/ 2147483646 w 534"/>
              <a:gd name="T27" fmla="*/ 2147483646 h 354"/>
              <a:gd name="T28" fmla="*/ 2147483646 w 534"/>
              <a:gd name="T29" fmla="*/ 2147483646 h 354"/>
              <a:gd name="T30" fmla="*/ 2147483646 w 534"/>
              <a:gd name="T31" fmla="*/ 2147483646 h 354"/>
              <a:gd name="T32" fmla="*/ 2147483646 w 534"/>
              <a:gd name="T33" fmla="*/ 2147483646 h 354"/>
              <a:gd name="T34" fmla="*/ 2147483646 w 534"/>
              <a:gd name="T35" fmla="*/ 2147483646 h 354"/>
              <a:gd name="T36" fmla="*/ 2147483646 w 534"/>
              <a:gd name="T37" fmla="*/ 2147483646 h 354"/>
              <a:gd name="T38" fmla="*/ 2147483646 w 534"/>
              <a:gd name="T39" fmla="*/ 2147483646 h 354"/>
              <a:gd name="T40" fmla="*/ 2147483646 w 534"/>
              <a:gd name="T41" fmla="*/ 2147483646 h 354"/>
              <a:gd name="T42" fmla="*/ 2147483646 w 534"/>
              <a:gd name="T43" fmla="*/ 2147483646 h 354"/>
              <a:gd name="T44" fmla="*/ 2147483646 w 534"/>
              <a:gd name="T45" fmla="*/ 2147483646 h 354"/>
              <a:gd name="T46" fmla="*/ 2147483646 w 534"/>
              <a:gd name="T47" fmla="*/ 2147483646 h 354"/>
              <a:gd name="T48" fmla="*/ 2147483646 w 534"/>
              <a:gd name="T49" fmla="*/ 2147483646 h 354"/>
              <a:gd name="T50" fmla="*/ 2147483646 w 534"/>
              <a:gd name="T51" fmla="*/ 2147483646 h 354"/>
              <a:gd name="T52" fmla="*/ 2147483646 w 534"/>
              <a:gd name="T53" fmla="*/ 2147483646 h 354"/>
              <a:gd name="T54" fmla="*/ 2147483646 w 534"/>
              <a:gd name="T55" fmla="*/ 2147483646 h 354"/>
              <a:gd name="T56" fmla="*/ 2147483646 w 534"/>
              <a:gd name="T57" fmla="*/ 2147483646 h 354"/>
              <a:gd name="T58" fmla="*/ 2147483646 w 534"/>
              <a:gd name="T59" fmla="*/ 2147483646 h 354"/>
              <a:gd name="T60" fmla="*/ 2147483646 w 534"/>
              <a:gd name="T61" fmla="*/ 2147483646 h 35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34" h="354">
                <a:moveTo>
                  <a:pt x="140" y="105"/>
                </a:moveTo>
                <a:lnTo>
                  <a:pt x="190" y="85"/>
                </a:lnTo>
                <a:lnTo>
                  <a:pt x="394" y="0"/>
                </a:lnTo>
                <a:lnTo>
                  <a:pt x="394" y="165"/>
                </a:lnTo>
                <a:lnTo>
                  <a:pt x="394" y="329"/>
                </a:lnTo>
                <a:lnTo>
                  <a:pt x="190" y="245"/>
                </a:lnTo>
                <a:lnTo>
                  <a:pt x="140" y="230"/>
                </a:lnTo>
                <a:lnTo>
                  <a:pt x="175" y="354"/>
                </a:lnTo>
                <a:lnTo>
                  <a:pt x="75" y="354"/>
                </a:lnTo>
                <a:lnTo>
                  <a:pt x="45" y="225"/>
                </a:lnTo>
                <a:lnTo>
                  <a:pt x="0" y="225"/>
                </a:lnTo>
                <a:lnTo>
                  <a:pt x="0" y="105"/>
                </a:lnTo>
                <a:lnTo>
                  <a:pt x="140" y="105"/>
                </a:lnTo>
                <a:close/>
                <a:moveTo>
                  <a:pt x="444" y="230"/>
                </a:moveTo>
                <a:lnTo>
                  <a:pt x="524" y="255"/>
                </a:lnTo>
                <a:lnTo>
                  <a:pt x="509" y="284"/>
                </a:lnTo>
                <a:lnTo>
                  <a:pt x="434" y="259"/>
                </a:lnTo>
                <a:lnTo>
                  <a:pt x="444" y="230"/>
                </a:lnTo>
                <a:close/>
                <a:moveTo>
                  <a:pt x="439" y="70"/>
                </a:moveTo>
                <a:lnTo>
                  <a:pt x="514" y="45"/>
                </a:lnTo>
                <a:lnTo>
                  <a:pt x="524" y="75"/>
                </a:lnTo>
                <a:lnTo>
                  <a:pt x="449" y="105"/>
                </a:lnTo>
                <a:lnTo>
                  <a:pt x="439" y="70"/>
                </a:lnTo>
                <a:close/>
                <a:moveTo>
                  <a:pt x="454" y="150"/>
                </a:moveTo>
                <a:lnTo>
                  <a:pt x="534" y="150"/>
                </a:lnTo>
                <a:lnTo>
                  <a:pt x="534" y="185"/>
                </a:lnTo>
                <a:lnTo>
                  <a:pt x="454" y="185"/>
                </a:lnTo>
                <a:lnTo>
                  <a:pt x="454" y="1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8" name="文本框 7"/>
          <p:cNvSpPr txBox="1">
            <a:spLocks noChangeArrowheads="1"/>
          </p:cNvSpPr>
          <p:nvPr/>
        </p:nvSpPr>
        <p:spPr bwMode="auto">
          <a:xfrm>
            <a:off x="755576" y="2281436"/>
            <a:ext cx="7340256" cy="928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r>
              <a:rPr lang="zh-CN" altLang="zh-CN" sz="2800" dirty="0" smtClean="0"/>
              <a:t>按限额管理医用耗材有：心脏起搏器、血管支架（外周、颅内、冠脉）、心脏瓣膜、主动脉覆膜支架，人工肩关节（肱骨柄、肱骨头、肩盂）等25种医用耗材，具体名称和支付标准见附件。</a:t>
            </a:r>
            <a:endParaRPr lang="zh-CN" altLang="zh-CN" sz="2800" dirty="0" smtClean="0"/>
          </a:p>
          <a:p>
            <a:endParaRPr lang="zh-CN" altLang="zh-CN" sz="1600" dirty="0"/>
          </a:p>
        </p:txBody>
      </p:sp>
      <p:sp>
        <p:nvSpPr>
          <p:cNvPr id="26" name="文本框 7"/>
          <p:cNvSpPr txBox="1">
            <a:spLocks noChangeArrowheads="1"/>
          </p:cNvSpPr>
          <p:nvPr/>
        </p:nvSpPr>
        <p:spPr bwMode="auto">
          <a:xfrm>
            <a:off x="1180639" y="3865612"/>
            <a:ext cx="7643866" cy="1143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>
              <a:lnSpc>
                <a:spcPct val="150000"/>
              </a:lnSpc>
            </a:pPr>
            <a:endParaRPr lang="zh-CN" altLang="zh-CN" sz="1600" dirty="0"/>
          </a:p>
          <a:p>
            <a:pPr>
              <a:lnSpc>
                <a:spcPct val="150000"/>
              </a:lnSpc>
            </a:pPr>
            <a:endParaRPr lang="zh-CN" altLang="zh-CN" sz="1600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1196"/>
            <a:ext cx="72008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48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1196"/>
            <a:ext cx="72008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组合 32"/>
          <p:cNvGrpSpPr/>
          <p:nvPr/>
        </p:nvGrpSpPr>
        <p:grpSpPr>
          <a:xfrm>
            <a:off x="2196000" y="598396"/>
            <a:ext cx="6948000" cy="126642"/>
            <a:chOff x="2492152" y="625252"/>
            <a:chExt cx="6804248" cy="126642"/>
          </a:xfrm>
        </p:grpSpPr>
        <p:sp>
          <p:nvSpPr>
            <p:cNvPr id="30" name="矩形 29"/>
            <p:cNvSpPr/>
            <p:nvPr/>
          </p:nvSpPr>
          <p:spPr>
            <a:xfrm>
              <a:off x="2492152" y="625252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2" name="矩形 31"/>
            <p:cNvSpPr/>
            <p:nvPr/>
          </p:nvSpPr>
          <p:spPr>
            <a:xfrm>
              <a:off x="2492152" y="715894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37" name="矩形 36"/>
          <p:cNvSpPr/>
          <p:nvPr/>
        </p:nvSpPr>
        <p:spPr>
          <a:xfrm>
            <a:off x="697770" y="943914"/>
            <a:ext cx="4442674" cy="86409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640715" y="2026285"/>
            <a:ext cx="8170545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sz="2800" dirty="0" smtClean="0">
                <a:latin typeface="Arial Narrow" panose="020B0606020202030204" pitchFamily="34" charset="0"/>
                <a:ea typeface="微软雅黑" panose="020B0503020204020204" pitchFamily="34" charset="-122"/>
              </a:rPr>
              <a:t>按</a:t>
            </a:r>
            <a:r>
              <a:rPr lang="zh-CN" altLang="zh-CN" sz="2800" dirty="0" smtClean="0">
                <a:latin typeface="Arial Narrow" panose="020B0606020202030204" pitchFamily="34" charset="0"/>
                <a:ea typeface="微软雅黑" panose="020B0503020204020204" pitchFamily="34" charset="-122"/>
              </a:rPr>
              <a:t>限额管理医用耗材支付标准以下纳入医保支付范围内乙类管理，由患者和医保按规定比例分担，个人先行自付比例20%，进入职工大额补助、居民大病保险支付范围后，个人先行自付比例保持不变；超出支付标准部分按照个人先行自付管理。</a:t>
            </a:r>
            <a:endParaRPr lang="zh-CN" altLang="zh-CN" sz="2800" dirty="0" smtClean="0">
              <a:latin typeface="Arial Narrow" panose="020B0606020202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8" name="KSO_Shape"/>
          <p:cNvSpPr/>
          <p:nvPr/>
        </p:nvSpPr>
        <p:spPr bwMode="auto">
          <a:xfrm>
            <a:off x="827584" y="1000682"/>
            <a:ext cx="432048" cy="288032"/>
          </a:xfrm>
          <a:custGeom>
            <a:avLst/>
            <a:gdLst>
              <a:gd name="T0" fmla="*/ 2147483646 w 534"/>
              <a:gd name="T1" fmla="*/ 2147483646 h 354"/>
              <a:gd name="T2" fmla="*/ 2147483646 w 534"/>
              <a:gd name="T3" fmla="*/ 2147483646 h 354"/>
              <a:gd name="T4" fmla="*/ 2147483646 w 534"/>
              <a:gd name="T5" fmla="*/ 0 h 354"/>
              <a:gd name="T6" fmla="*/ 2147483646 w 534"/>
              <a:gd name="T7" fmla="*/ 2147483646 h 354"/>
              <a:gd name="T8" fmla="*/ 2147483646 w 534"/>
              <a:gd name="T9" fmla="*/ 2147483646 h 354"/>
              <a:gd name="T10" fmla="*/ 2147483646 w 534"/>
              <a:gd name="T11" fmla="*/ 2147483646 h 354"/>
              <a:gd name="T12" fmla="*/ 2147483646 w 534"/>
              <a:gd name="T13" fmla="*/ 2147483646 h 354"/>
              <a:gd name="T14" fmla="*/ 2147483646 w 534"/>
              <a:gd name="T15" fmla="*/ 2147483646 h 354"/>
              <a:gd name="T16" fmla="*/ 2147483646 w 534"/>
              <a:gd name="T17" fmla="*/ 2147483646 h 354"/>
              <a:gd name="T18" fmla="*/ 2147483646 w 534"/>
              <a:gd name="T19" fmla="*/ 2147483646 h 354"/>
              <a:gd name="T20" fmla="*/ 0 w 534"/>
              <a:gd name="T21" fmla="*/ 2147483646 h 354"/>
              <a:gd name="T22" fmla="*/ 0 w 534"/>
              <a:gd name="T23" fmla="*/ 2147483646 h 354"/>
              <a:gd name="T24" fmla="*/ 2147483646 w 534"/>
              <a:gd name="T25" fmla="*/ 2147483646 h 354"/>
              <a:gd name="T26" fmla="*/ 2147483646 w 534"/>
              <a:gd name="T27" fmla="*/ 2147483646 h 354"/>
              <a:gd name="T28" fmla="*/ 2147483646 w 534"/>
              <a:gd name="T29" fmla="*/ 2147483646 h 354"/>
              <a:gd name="T30" fmla="*/ 2147483646 w 534"/>
              <a:gd name="T31" fmla="*/ 2147483646 h 354"/>
              <a:gd name="T32" fmla="*/ 2147483646 w 534"/>
              <a:gd name="T33" fmla="*/ 2147483646 h 354"/>
              <a:gd name="T34" fmla="*/ 2147483646 w 534"/>
              <a:gd name="T35" fmla="*/ 2147483646 h 354"/>
              <a:gd name="T36" fmla="*/ 2147483646 w 534"/>
              <a:gd name="T37" fmla="*/ 2147483646 h 354"/>
              <a:gd name="T38" fmla="*/ 2147483646 w 534"/>
              <a:gd name="T39" fmla="*/ 2147483646 h 354"/>
              <a:gd name="T40" fmla="*/ 2147483646 w 534"/>
              <a:gd name="T41" fmla="*/ 2147483646 h 354"/>
              <a:gd name="T42" fmla="*/ 2147483646 w 534"/>
              <a:gd name="T43" fmla="*/ 2147483646 h 354"/>
              <a:gd name="T44" fmla="*/ 2147483646 w 534"/>
              <a:gd name="T45" fmla="*/ 2147483646 h 354"/>
              <a:gd name="T46" fmla="*/ 2147483646 w 534"/>
              <a:gd name="T47" fmla="*/ 2147483646 h 354"/>
              <a:gd name="T48" fmla="*/ 2147483646 w 534"/>
              <a:gd name="T49" fmla="*/ 2147483646 h 354"/>
              <a:gd name="T50" fmla="*/ 2147483646 w 534"/>
              <a:gd name="T51" fmla="*/ 2147483646 h 354"/>
              <a:gd name="T52" fmla="*/ 2147483646 w 534"/>
              <a:gd name="T53" fmla="*/ 2147483646 h 354"/>
              <a:gd name="T54" fmla="*/ 2147483646 w 534"/>
              <a:gd name="T55" fmla="*/ 2147483646 h 354"/>
              <a:gd name="T56" fmla="*/ 2147483646 w 534"/>
              <a:gd name="T57" fmla="*/ 2147483646 h 354"/>
              <a:gd name="T58" fmla="*/ 2147483646 w 534"/>
              <a:gd name="T59" fmla="*/ 2147483646 h 354"/>
              <a:gd name="T60" fmla="*/ 2147483646 w 534"/>
              <a:gd name="T61" fmla="*/ 2147483646 h 35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34" h="354">
                <a:moveTo>
                  <a:pt x="140" y="105"/>
                </a:moveTo>
                <a:lnTo>
                  <a:pt x="190" y="85"/>
                </a:lnTo>
                <a:lnTo>
                  <a:pt x="394" y="0"/>
                </a:lnTo>
                <a:lnTo>
                  <a:pt x="394" y="165"/>
                </a:lnTo>
                <a:lnTo>
                  <a:pt x="394" y="329"/>
                </a:lnTo>
                <a:lnTo>
                  <a:pt x="190" y="245"/>
                </a:lnTo>
                <a:lnTo>
                  <a:pt x="140" y="230"/>
                </a:lnTo>
                <a:lnTo>
                  <a:pt x="175" y="354"/>
                </a:lnTo>
                <a:lnTo>
                  <a:pt x="75" y="354"/>
                </a:lnTo>
                <a:lnTo>
                  <a:pt x="45" y="225"/>
                </a:lnTo>
                <a:lnTo>
                  <a:pt x="0" y="225"/>
                </a:lnTo>
                <a:lnTo>
                  <a:pt x="0" y="105"/>
                </a:lnTo>
                <a:lnTo>
                  <a:pt x="140" y="105"/>
                </a:lnTo>
                <a:close/>
                <a:moveTo>
                  <a:pt x="444" y="230"/>
                </a:moveTo>
                <a:lnTo>
                  <a:pt x="524" y="255"/>
                </a:lnTo>
                <a:lnTo>
                  <a:pt x="509" y="284"/>
                </a:lnTo>
                <a:lnTo>
                  <a:pt x="434" y="259"/>
                </a:lnTo>
                <a:lnTo>
                  <a:pt x="444" y="230"/>
                </a:lnTo>
                <a:close/>
                <a:moveTo>
                  <a:pt x="439" y="70"/>
                </a:moveTo>
                <a:lnTo>
                  <a:pt x="514" y="45"/>
                </a:lnTo>
                <a:lnTo>
                  <a:pt x="524" y="75"/>
                </a:lnTo>
                <a:lnTo>
                  <a:pt x="449" y="105"/>
                </a:lnTo>
                <a:lnTo>
                  <a:pt x="439" y="70"/>
                </a:lnTo>
                <a:close/>
                <a:moveTo>
                  <a:pt x="454" y="150"/>
                </a:moveTo>
                <a:lnTo>
                  <a:pt x="534" y="150"/>
                </a:lnTo>
                <a:lnTo>
                  <a:pt x="534" y="185"/>
                </a:lnTo>
                <a:lnTo>
                  <a:pt x="454" y="185"/>
                </a:lnTo>
                <a:lnTo>
                  <a:pt x="454" y="1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ldLvl="0" animBg="1"/>
      <p:bldP spid="38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对角圆角矩形 2"/>
          <p:cNvSpPr/>
          <p:nvPr/>
        </p:nvSpPr>
        <p:spPr>
          <a:xfrm>
            <a:off x="0" y="-22820"/>
            <a:ext cx="9144000" cy="57378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梯形 2"/>
          <p:cNvSpPr/>
          <p:nvPr/>
        </p:nvSpPr>
        <p:spPr>
          <a:xfrm>
            <a:off x="2674800" y="1857344"/>
            <a:ext cx="1170000" cy="216024"/>
          </a:xfrm>
          <a:prstGeom prst="trapezoid">
            <a:avLst>
              <a:gd name="adj" fmla="val 40432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C0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209800" y="1988510"/>
            <a:ext cx="6934200" cy="1257117"/>
          </a:xfrm>
          <a:prstGeom prst="rect">
            <a:avLst/>
          </a:prstGeom>
          <a:solidFill>
            <a:srgbClr val="8FC31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116000" tIns="0" bIns="36000"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3600" b="1" dirty="0">
              <a:solidFill>
                <a:srgbClr val="006D46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+mj-cs"/>
            </a:endParaRPr>
          </a:p>
        </p:txBody>
      </p:sp>
      <p:sp>
        <p:nvSpPr>
          <p:cNvPr id="5" name="任意多边形 8"/>
          <p:cNvSpPr/>
          <p:nvPr/>
        </p:nvSpPr>
        <p:spPr bwMode="auto">
          <a:xfrm>
            <a:off x="2763665" y="1857344"/>
            <a:ext cx="993775" cy="1011237"/>
          </a:xfrm>
          <a:custGeom>
            <a:avLst/>
            <a:gdLst>
              <a:gd name="T0" fmla="*/ 0 w 993531"/>
              <a:gd name="T1" fmla="*/ 0 h 1011115"/>
              <a:gd name="T2" fmla="*/ 993775 w 993531"/>
              <a:gd name="T3" fmla="*/ 0 h 1011115"/>
              <a:gd name="T4" fmla="*/ 496888 w 993531"/>
              <a:gd name="T5" fmla="*/ 1011237 h 1011115"/>
              <a:gd name="T6" fmla="*/ 0 60000 65536"/>
              <a:gd name="T7" fmla="*/ 0 60000 65536"/>
              <a:gd name="T8" fmla="*/ 0 60000 65536"/>
              <a:gd name="T9" fmla="*/ 0 w 993531"/>
              <a:gd name="T10" fmla="*/ 0 h 1011115"/>
              <a:gd name="T11" fmla="*/ 993531 w 993531"/>
              <a:gd name="T12" fmla="*/ 1011115 h 10111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93531" h="1011115">
                <a:moveTo>
                  <a:pt x="0" y="0"/>
                </a:moveTo>
                <a:lnTo>
                  <a:pt x="993531" y="0"/>
                </a:lnTo>
                <a:lnTo>
                  <a:pt x="496766" y="1011115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0" algn="ctr">
            <a:noFill/>
            <a:miter lim="800000"/>
          </a:ln>
        </p:spPr>
        <p:txBody>
          <a:bodyPr tIns="0" bIns="360000" anchor="ctr"/>
          <a:lstStyle/>
          <a:p>
            <a:pPr algn="ctr" eaLnBrk="1" hangingPunct="1">
              <a:spcBef>
                <a:spcPts val="2400"/>
              </a:spcBef>
              <a:buClr>
                <a:schemeClr val="accent1"/>
              </a:buClr>
              <a:buSzPct val="60000"/>
            </a:pPr>
            <a:r>
              <a:rPr lang="zh-CN" altLang="en-US" sz="3200" b="1" dirty="0" smtClean="0">
                <a:solidFill>
                  <a:srgbClr val="8FC31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二</a:t>
            </a:r>
            <a:endParaRPr lang="zh-CN" altLang="en-US" sz="3200" b="1" dirty="0">
              <a:solidFill>
                <a:srgbClr val="8FC31F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643306" y="2291133"/>
            <a:ext cx="569749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集采耗材的支付政策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219626"/>
            <a:ext cx="72008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32"/>
          <p:cNvGrpSpPr/>
          <p:nvPr/>
        </p:nvGrpSpPr>
        <p:grpSpPr>
          <a:xfrm>
            <a:off x="2196000" y="598396"/>
            <a:ext cx="6948000" cy="126642"/>
            <a:chOff x="2492152" y="625252"/>
            <a:chExt cx="6804248" cy="126642"/>
          </a:xfrm>
        </p:grpSpPr>
        <p:sp>
          <p:nvSpPr>
            <p:cNvPr id="30" name="矩形 29"/>
            <p:cNvSpPr/>
            <p:nvPr/>
          </p:nvSpPr>
          <p:spPr>
            <a:xfrm>
              <a:off x="2492152" y="625252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矩形 31"/>
            <p:cNvSpPr/>
            <p:nvPr/>
          </p:nvSpPr>
          <p:spPr>
            <a:xfrm>
              <a:off x="2492152" y="715894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73" y="256052"/>
            <a:ext cx="72008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itle 20"/>
          <p:cNvSpPr txBox="1"/>
          <p:nvPr/>
        </p:nvSpPr>
        <p:spPr>
          <a:xfrm>
            <a:off x="4263877" y="1928806"/>
            <a:ext cx="3022767" cy="246221"/>
          </a:xfrm>
          <a:prstGeom prst="rect">
            <a:avLst/>
          </a:prstGeom>
        </p:spPr>
        <p:txBody>
          <a:bodyPr vert="horz" wrap="square" lIns="43103" tIns="0" rIns="43103" bIns="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 algn="l"/>
            <a:r>
              <a:rPr lang="en-US" altLang="en-US" sz="1600" b="1" dirty="0" smtClean="0">
                <a:solidFill>
                  <a:schemeClr val="bg1"/>
                </a:solidFill>
                <a:latin typeface="+mj-lt"/>
                <a:cs typeface="Lato Light"/>
              </a:rPr>
              <a:t>01 </a:t>
            </a:r>
            <a:r>
              <a:rPr lang="en-US" altLang="en-US" sz="1600" b="1" dirty="0" smtClean="0">
                <a:solidFill>
                  <a:schemeClr val="bg1"/>
                </a:solidFill>
                <a:latin typeface="+mj-lt"/>
                <a:cs typeface="Lato Light"/>
              </a:rPr>
              <a:t>–</a:t>
            </a:r>
            <a:r>
              <a:rPr lang="zh-CN" altLang="en-US" sz="1600" b="1" dirty="0" smtClean="0">
                <a:solidFill>
                  <a:schemeClr val="bg1"/>
                </a:solidFill>
                <a:latin typeface="+mj-lt"/>
                <a:cs typeface="Lato Light"/>
              </a:rPr>
              <a:t>展</a:t>
            </a:r>
            <a:r>
              <a:rPr lang="zh-CN" altLang="en-US" sz="1600" b="1" dirty="0" smtClean="0">
                <a:solidFill>
                  <a:schemeClr val="bg1"/>
                </a:solidFill>
                <a:latin typeface="+mj-lt"/>
                <a:cs typeface="Lato Light"/>
              </a:rPr>
              <a:t>医疗保障扶贫排查工作</a:t>
            </a:r>
            <a:endParaRPr lang="en-US" altLang="en-US" sz="1600" b="1" dirty="0">
              <a:solidFill>
                <a:schemeClr val="bg1"/>
              </a:solidFill>
              <a:latin typeface="+mj-lt"/>
              <a:cs typeface="Lato Light"/>
            </a:endParaRPr>
          </a:p>
        </p:txBody>
      </p:sp>
      <p:sp>
        <p:nvSpPr>
          <p:cNvPr id="21" name="Title 20"/>
          <p:cNvSpPr txBox="1"/>
          <p:nvPr/>
        </p:nvSpPr>
        <p:spPr>
          <a:xfrm>
            <a:off x="5094739" y="3401753"/>
            <a:ext cx="2022642" cy="228076"/>
          </a:xfrm>
          <a:prstGeom prst="rect">
            <a:avLst/>
          </a:prstGeom>
        </p:spPr>
        <p:txBody>
          <a:bodyPr vert="horz" wrap="square" lIns="43103" tIns="0" rIns="43103" bIns="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 algn="l"/>
            <a:r>
              <a:rPr lang="en-US" sz="1480" dirty="0">
                <a:solidFill>
                  <a:schemeClr val="bg1"/>
                </a:solidFill>
                <a:latin typeface="+mj-lt"/>
                <a:cs typeface="Lato Light"/>
              </a:rPr>
              <a:t>03 - March</a:t>
            </a:r>
            <a:endParaRPr lang="en-US" sz="1480" dirty="0">
              <a:solidFill>
                <a:schemeClr val="bg1"/>
              </a:solidFill>
              <a:latin typeface="+mj-lt"/>
              <a:cs typeface="Lato Light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705485" y="1519555"/>
            <a:ext cx="7733030" cy="2676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dirty="0" smtClean="0">
                <a:latin typeface="Arial Narrow" panose="020B0606020202030204" pitchFamily="34" charset="0"/>
                <a:ea typeface="微软雅黑" panose="020B0503020204020204" pitchFamily="34" charset="-122"/>
              </a:rPr>
              <a:t>集采中选医用耗材支付标准，按照《关于完善国家组织冠脉支架集中带量采购医保支付配套措施的通知》（辽医保〔2020〕105号）和《关于执行“六省二市”省际会商联动机制冠脉扩张球囊集中带量采购结果的通知》（辽医保〔2021〕35号）文件要求执行。</a:t>
            </a:r>
            <a:endParaRPr lang="zh-CN" altLang="zh-CN" sz="2800" dirty="0" smtClean="0">
              <a:latin typeface="Arial Narrow" panose="020B0606020202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对角圆角矩形 2"/>
          <p:cNvSpPr/>
          <p:nvPr/>
        </p:nvSpPr>
        <p:spPr>
          <a:xfrm>
            <a:off x="0" y="-22820"/>
            <a:ext cx="9144000" cy="57378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梯形 2"/>
          <p:cNvSpPr/>
          <p:nvPr/>
        </p:nvSpPr>
        <p:spPr>
          <a:xfrm>
            <a:off x="2674800" y="1857344"/>
            <a:ext cx="1170000" cy="216024"/>
          </a:xfrm>
          <a:prstGeom prst="trapezoid">
            <a:avLst>
              <a:gd name="adj" fmla="val 40432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C0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63688" y="2065412"/>
            <a:ext cx="6934200" cy="1257117"/>
          </a:xfrm>
          <a:prstGeom prst="rect">
            <a:avLst/>
          </a:prstGeom>
          <a:solidFill>
            <a:srgbClr val="8FC31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116000" tIns="0" bIns="36000"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3600" b="1" dirty="0">
              <a:solidFill>
                <a:srgbClr val="006D46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+mj-cs"/>
            </a:endParaRPr>
          </a:p>
        </p:txBody>
      </p:sp>
      <p:sp>
        <p:nvSpPr>
          <p:cNvPr id="5" name="任意多边形 8"/>
          <p:cNvSpPr/>
          <p:nvPr/>
        </p:nvSpPr>
        <p:spPr bwMode="auto">
          <a:xfrm>
            <a:off x="2763665" y="1857344"/>
            <a:ext cx="993775" cy="1011237"/>
          </a:xfrm>
          <a:custGeom>
            <a:avLst/>
            <a:gdLst>
              <a:gd name="T0" fmla="*/ 0 w 993531"/>
              <a:gd name="T1" fmla="*/ 0 h 1011115"/>
              <a:gd name="T2" fmla="*/ 993775 w 993531"/>
              <a:gd name="T3" fmla="*/ 0 h 1011115"/>
              <a:gd name="T4" fmla="*/ 496888 w 993531"/>
              <a:gd name="T5" fmla="*/ 1011237 h 1011115"/>
              <a:gd name="T6" fmla="*/ 0 60000 65536"/>
              <a:gd name="T7" fmla="*/ 0 60000 65536"/>
              <a:gd name="T8" fmla="*/ 0 60000 65536"/>
              <a:gd name="T9" fmla="*/ 0 w 993531"/>
              <a:gd name="T10" fmla="*/ 0 h 1011115"/>
              <a:gd name="T11" fmla="*/ 993531 w 993531"/>
              <a:gd name="T12" fmla="*/ 1011115 h 10111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93531" h="1011115">
                <a:moveTo>
                  <a:pt x="0" y="0"/>
                </a:moveTo>
                <a:lnTo>
                  <a:pt x="993531" y="0"/>
                </a:lnTo>
                <a:lnTo>
                  <a:pt x="496766" y="1011115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0" algn="ctr">
            <a:noFill/>
            <a:miter lim="800000"/>
          </a:ln>
        </p:spPr>
        <p:txBody>
          <a:bodyPr tIns="0" bIns="360000" anchor="ctr"/>
          <a:lstStyle/>
          <a:p>
            <a:pPr algn="ctr" eaLnBrk="1" hangingPunct="1">
              <a:spcBef>
                <a:spcPts val="2400"/>
              </a:spcBef>
              <a:buClr>
                <a:schemeClr val="accent1"/>
              </a:buClr>
              <a:buSzPct val="60000"/>
            </a:pPr>
            <a:r>
              <a:rPr lang="zh-CN" altLang="en-US" sz="3200" b="1" dirty="0" smtClean="0">
                <a:solidFill>
                  <a:srgbClr val="8FC31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三</a:t>
            </a:r>
            <a:endParaRPr lang="zh-CN" altLang="en-US" sz="3200" b="1" dirty="0">
              <a:solidFill>
                <a:srgbClr val="8FC31F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446510" y="2353444"/>
            <a:ext cx="5697490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zh-CN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其他管理规定</a:t>
            </a:r>
            <a:endParaRPr lang="zh-CN" altLang="zh-CN" sz="24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/>
            <a:endParaRPr lang="zh-CN" altLang="zh-CN" sz="24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219626"/>
            <a:ext cx="72008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73" y="256052"/>
            <a:ext cx="72008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组合 32"/>
          <p:cNvGrpSpPr/>
          <p:nvPr/>
        </p:nvGrpSpPr>
        <p:grpSpPr>
          <a:xfrm>
            <a:off x="2196000" y="598396"/>
            <a:ext cx="6948000" cy="126642"/>
            <a:chOff x="2492152" y="625252"/>
            <a:chExt cx="6804248" cy="126642"/>
          </a:xfrm>
        </p:grpSpPr>
        <p:sp>
          <p:nvSpPr>
            <p:cNvPr id="4" name="矩形 3"/>
            <p:cNvSpPr/>
            <p:nvPr/>
          </p:nvSpPr>
          <p:spPr>
            <a:xfrm>
              <a:off x="2492152" y="625252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矩形 4"/>
            <p:cNvSpPr/>
            <p:nvPr/>
          </p:nvSpPr>
          <p:spPr>
            <a:xfrm>
              <a:off x="2492152" y="715894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945059" y="1242457"/>
            <a:ext cx="7704856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800" dirty="0" smtClean="0">
                <a:latin typeface="Arial Narrow" panose="020B0606020202030204" pitchFamily="34" charset="0"/>
                <a:ea typeface="微软雅黑" panose="020B0503020204020204" pitchFamily="34" charset="-122"/>
              </a:rPr>
              <a:t>1.定点医疗机构须全额上传医用耗材实际费用。医用耗材个人自付部分，全部纳入基本医疗保险乙类先行自付部分管理。</a:t>
            </a:r>
            <a:endParaRPr lang="zh-CN" altLang="zh-CN" sz="2800" dirty="0" smtClean="0">
              <a:latin typeface="Arial Narrow" panose="020B0606020202030204" pitchFamily="34" charset="0"/>
              <a:ea typeface="微软雅黑" panose="020B0503020204020204" pitchFamily="34" charset="-122"/>
            </a:endParaRPr>
          </a:p>
          <a:p>
            <a:r>
              <a:rPr lang="zh-CN" altLang="zh-CN" sz="2800" dirty="0" smtClean="0">
                <a:latin typeface="Arial Narrow" panose="020B0606020202030204" pitchFamily="34" charset="0"/>
                <a:ea typeface="微软雅黑" panose="020B0503020204020204" pitchFamily="34" charset="-122"/>
              </a:rPr>
              <a:t>2.本通知适用于城镇职工基本医疗保险及大额补助保险，城乡居民基本医疗保险及大病保险、城乡医疗救助等其他补充险。</a:t>
            </a:r>
            <a:endParaRPr lang="zh-CN" altLang="zh-CN" sz="2800" dirty="0" smtClean="0">
              <a:latin typeface="Arial Narrow" panose="020B0606020202030204" pitchFamily="34" charset="0"/>
              <a:ea typeface="微软雅黑" panose="020B0503020204020204" pitchFamily="34" charset="-122"/>
            </a:endParaRPr>
          </a:p>
          <a:p>
            <a:r>
              <a:rPr lang="zh-CN" altLang="zh-CN" sz="2800" dirty="0" smtClean="0">
                <a:latin typeface="Arial Narrow" panose="020B0606020202030204" pitchFamily="34" charset="0"/>
                <a:ea typeface="微软雅黑" panose="020B0503020204020204" pitchFamily="34" charset="-122"/>
              </a:rPr>
              <a:t>3.如遇国家、省组织集中带量采购的医用耗材，按照国家、省有关规定执行支付标准。</a:t>
            </a:r>
            <a:endParaRPr lang="zh-CN" altLang="zh-CN" sz="2800" dirty="0" smtClean="0">
              <a:latin typeface="Arial Narrow" panose="020B0606020202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73" y="256052"/>
            <a:ext cx="72008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组合 32"/>
          <p:cNvGrpSpPr/>
          <p:nvPr/>
        </p:nvGrpSpPr>
        <p:grpSpPr>
          <a:xfrm>
            <a:off x="2196000" y="598396"/>
            <a:ext cx="6948000" cy="126642"/>
            <a:chOff x="2492152" y="625252"/>
            <a:chExt cx="6804248" cy="126642"/>
          </a:xfrm>
        </p:grpSpPr>
        <p:sp>
          <p:nvSpPr>
            <p:cNvPr id="4" name="矩形 3"/>
            <p:cNvSpPr/>
            <p:nvPr/>
          </p:nvSpPr>
          <p:spPr>
            <a:xfrm>
              <a:off x="2492152" y="625252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矩形 4"/>
            <p:cNvSpPr/>
            <p:nvPr/>
          </p:nvSpPr>
          <p:spPr>
            <a:xfrm>
              <a:off x="2492152" y="715894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899592" y="1705372"/>
            <a:ext cx="77768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800" dirty="0" smtClean="0">
                <a:latin typeface="Arial Narrow" panose="020B0606020202030204" pitchFamily="34" charset="0"/>
                <a:ea typeface="微软雅黑" panose="020B0503020204020204" pitchFamily="34" charset="-122"/>
              </a:rPr>
              <a:t>本通知自2021年9月30日之日起执行。</a:t>
            </a:r>
            <a:endParaRPr lang="zh-CN" altLang="zh-CN" sz="2800" dirty="0" smtClean="0">
              <a:latin typeface="Arial Narrow" panose="020B0606020202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ISPRING_PRESENTATION_TITLE" val="PowerPoint 演示文稿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644</Words>
  <Application>WPS 演示</Application>
  <PresentationFormat>全屏显示(16:10)</PresentationFormat>
  <Paragraphs>46</Paragraphs>
  <Slides>10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2" baseType="lpstr">
      <vt:lpstr>Arial</vt:lpstr>
      <vt:lpstr>宋体</vt:lpstr>
      <vt:lpstr>Wingdings</vt:lpstr>
      <vt:lpstr>微软雅黑</vt:lpstr>
      <vt:lpstr>华文中宋</vt:lpstr>
      <vt:lpstr>Arial Unicode MS</vt:lpstr>
      <vt:lpstr>Arial Narrow</vt:lpstr>
      <vt:lpstr>Source Sans Pro ExtraLight</vt:lpstr>
      <vt:lpstr>Lato Light</vt:lpstr>
      <vt:lpstr>Segoe Print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大侠素材铺</dc:title>
  <dc:creator>大侠素材铺</dc:creator>
  <dc:description>大侠素材铺
淘宝店：https://dxpu.taobao.com/</dc:description>
  <cp:lastModifiedBy>安安</cp:lastModifiedBy>
  <cp:revision>359</cp:revision>
  <dcterms:created xsi:type="dcterms:W3CDTF">2015-01-15T04:21:00Z</dcterms:created>
  <dcterms:modified xsi:type="dcterms:W3CDTF">2021-09-23T03:16:37Z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