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8" r:id="rId3"/>
    <p:sldId id="318" r:id="rId5"/>
    <p:sldId id="415" r:id="rId6"/>
    <p:sldId id="399" r:id="rId7"/>
    <p:sldId id="401" r:id="rId8"/>
    <p:sldId id="417" r:id="rId9"/>
    <p:sldId id="418" r:id="rId10"/>
    <p:sldId id="299" r:id="rId11"/>
  </p:sldIdLst>
  <p:sldSz cx="9144000" cy="5715000" type="screen16x1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9F19"/>
    <a:srgbClr val="00589A"/>
    <a:srgbClr val="8FC31F"/>
    <a:srgbClr val="4A6410"/>
    <a:srgbClr val="314599"/>
    <a:srgbClr val="003760"/>
    <a:srgbClr val="E40077"/>
    <a:srgbClr val="760000"/>
    <a:srgbClr val="156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2" autoAdjust="0"/>
    <p:restoredTop sz="94689" autoAdjust="0"/>
  </p:normalViewPr>
  <p:slideViewPr>
    <p:cSldViewPr>
      <p:cViewPr>
        <p:scale>
          <a:sx n="75" d="100"/>
          <a:sy n="75" d="100"/>
        </p:scale>
        <p:origin x="-2664" y="-1368"/>
      </p:cViewPr>
      <p:guideLst>
        <p:guide orient="horz" pos="1810"/>
        <p:guide pos="28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059"/>
    </p:cViewPr>
  </p:sorterViewPr>
  <p:notesViewPr>
    <p:cSldViewPr>
      <p:cViewPr varScale="1">
        <p:scale>
          <a:sx n="40" d="100"/>
          <a:sy n="40" d="100"/>
        </p:scale>
        <p:origin x="-2366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BB2816-1764-4B74-83B2-0365B0E5CB4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585E9-7E7D-4F61-B910-A0197A3733B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585E9-7E7D-4F61-B910-A0197A3733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585E9-7E7D-4F61-B910-A0197A3733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585E9-7E7D-4F61-B910-A0197A3733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585E9-7E7D-4F61-B910-A0197A3733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585E9-7E7D-4F61-B910-A0197A3733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585E9-7E7D-4F61-B910-A0197A3733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585E9-7E7D-4F61-B910-A0197A3733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pattFill prst="lgGrid">
            <a:fgClr>
              <a:srgbClr val="8FC31F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jpeg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0" y="-1266382501"/>
            <a:ext cx="9144000" cy="0"/>
            <a:chOff x="0" y="35624"/>
            <a:chExt cx="8241475" cy="0"/>
          </a:xfrm>
        </p:grpSpPr>
        <p:cxnSp>
          <p:nvCxnSpPr>
            <p:cNvPr id="16" name="直接连接符 15"/>
            <p:cNvCxnSpPr/>
            <p:nvPr/>
          </p:nvCxnSpPr>
          <p:spPr>
            <a:xfrm>
              <a:off x="6103496" y="35624"/>
              <a:ext cx="2137979" cy="0"/>
            </a:xfrm>
            <a:prstGeom prst="line">
              <a:avLst/>
            </a:prstGeom>
            <a:ln w="76200">
              <a:solidFill>
                <a:srgbClr val="FE830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>
              <a:off x="0" y="35624"/>
              <a:ext cx="1272204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1269232" y="35624"/>
              <a:ext cx="3565585" cy="0"/>
            </a:xfrm>
            <a:prstGeom prst="line">
              <a:avLst/>
            </a:prstGeom>
            <a:ln w="76200">
              <a:solidFill>
                <a:srgbClr val="F63E2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>
              <a:off x="4831292" y="35624"/>
              <a:ext cx="1272204" cy="0"/>
            </a:xfrm>
            <a:prstGeom prst="line">
              <a:avLst/>
            </a:prstGeom>
            <a:ln w="76200">
              <a:solidFill>
                <a:srgbClr val="3C5B9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Box 56"/>
          <p:cNvSpPr txBox="1"/>
          <p:nvPr/>
        </p:nvSpPr>
        <p:spPr>
          <a:xfrm>
            <a:off x="771181" y="1497081"/>
            <a:ext cx="7929619" cy="1921510"/>
          </a:xfrm>
          <a:prstGeom prst="rect">
            <a:avLst/>
          </a:prstGeom>
          <a:noFill/>
        </p:spPr>
        <p:txBody>
          <a:bodyPr wrap="square" lIns="76190" tIns="38095" rIns="76190" bIns="38095" rtlCol="0">
            <a:spAutoFit/>
          </a:bodyPr>
          <a:lstStyle/>
          <a:p>
            <a:pPr algn="ctr"/>
            <a:r>
              <a:rPr lang="zh-CN" altLang="zh-CN" sz="4000" b="1" dirty="0" smtClean="0">
                <a:solidFill>
                  <a:srgbClr val="0058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关于调整医保门诊规定病种相关事宜的通知</a:t>
            </a:r>
            <a:endParaRPr lang="zh-CN" altLang="zh-CN" sz="4000" b="1" dirty="0" smtClean="0">
              <a:solidFill>
                <a:srgbClr val="0058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zh-CN" altLang="en-US" sz="2000" b="1" dirty="0" smtClean="0">
              <a:solidFill>
                <a:srgbClr val="0058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000" b="1" dirty="0" smtClean="0">
                <a:solidFill>
                  <a:srgbClr val="0058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沈</a:t>
            </a:r>
            <a:r>
              <a:rPr lang="zh-CN" altLang="en-US" sz="2000" b="1" dirty="0" smtClean="0">
                <a:solidFill>
                  <a:srgbClr val="0058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医保发</a:t>
            </a:r>
            <a:r>
              <a:rPr lang="en-US" altLang="zh-CN" sz="2000" b="1" dirty="0" smtClean="0">
                <a:solidFill>
                  <a:srgbClr val="0058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〔</a:t>
            </a:r>
            <a:r>
              <a:rPr lang="en-US" altLang="en-US" sz="2000" b="1" dirty="0" smtClean="0">
                <a:solidFill>
                  <a:srgbClr val="0058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2021</a:t>
            </a:r>
            <a:r>
              <a:rPr lang="en-US" altLang="zh-CN" sz="2000" b="1" dirty="0" smtClean="0">
                <a:solidFill>
                  <a:srgbClr val="0058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〕</a:t>
            </a:r>
            <a:r>
              <a:rPr lang="en-US" altLang="zh-CN" sz="2000" b="1" dirty="0" smtClean="0">
                <a:solidFill>
                  <a:srgbClr val="0058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34</a:t>
            </a:r>
            <a:r>
              <a:rPr lang="zh-CN" altLang="en-US" sz="2000" b="1" dirty="0" smtClean="0">
                <a:solidFill>
                  <a:srgbClr val="0058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号</a:t>
            </a:r>
            <a:endParaRPr lang="zh-CN" altLang="en-US" sz="2000" b="1" dirty="0" smtClean="0">
              <a:solidFill>
                <a:srgbClr val="0058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8" name="圆角矩形 57"/>
          <p:cNvSpPr/>
          <p:nvPr/>
        </p:nvSpPr>
        <p:spPr>
          <a:xfrm>
            <a:off x="4714876" y="4429136"/>
            <a:ext cx="3107212" cy="381503"/>
          </a:xfrm>
          <a:prstGeom prst="roundRect">
            <a:avLst/>
          </a:prstGeom>
          <a:solidFill>
            <a:srgbClr val="005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62" tIns="50781" rIns="101562" bIns="50781"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857620" y="4429136"/>
            <a:ext cx="3902614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政 策 解 读 资 料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755" y="167040"/>
            <a:ext cx="93610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99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99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8" grpId="0" animBg="1"/>
      <p:bldP spid="6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对角圆角矩形 2"/>
          <p:cNvSpPr/>
          <p:nvPr/>
        </p:nvSpPr>
        <p:spPr>
          <a:xfrm>
            <a:off x="0" y="-22820"/>
            <a:ext cx="9144000" cy="57378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梯形 2"/>
          <p:cNvSpPr/>
          <p:nvPr/>
        </p:nvSpPr>
        <p:spPr>
          <a:xfrm>
            <a:off x="2674800" y="1857344"/>
            <a:ext cx="1170000" cy="216024"/>
          </a:xfrm>
          <a:prstGeom prst="trapezoid">
            <a:avLst>
              <a:gd name="adj" fmla="val 40432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C0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209800" y="1988510"/>
            <a:ext cx="6934200" cy="1257117"/>
          </a:xfrm>
          <a:prstGeom prst="rect">
            <a:avLst/>
          </a:prstGeom>
          <a:solidFill>
            <a:srgbClr val="8FC31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116000" tIns="0" bIns="36000" anchor="ctr"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3600" b="1" dirty="0">
              <a:solidFill>
                <a:srgbClr val="006D46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+mj-cs"/>
            </a:endParaRPr>
          </a:p>
        </p:txBody>
      </p:sp>
      <p:sp>
        <p:nvSpPr>
          <p:cNvPr id="5" name="任意多边形 8"/>
          <p:cNvSpPr/>
          <p:nvPr/>
        </p:nvSpPr>
        <p:spPr bwMode="auto">
          <a:xfrm>
            <a:off x="2763665" y="1857344"/>
            <a:ext cx="993775" cy="1011237"/>
          </a:xfrm>
          <a:custGeom>
            <a:avLst/>
            <a:gdLst>
              <a:gd name="T0" fmla="*/ 0 w 993531"/>
              <a:gd name="T1" fmla="*/ 0 h 1011115"/>
              <a:gd name="T2" fmla="*/ 993775 w 993531"/>
              <a:gd name="T3" fmla="*/ 0 h 1011115"/>
              <a:gd name="T4" fmla="*/ 496888 w 993531"/>
              <a:gd name="T5" fmla="*/ 1011237 h 1011115"/>
              <a:gd name="T6" fmla="*/ 0 60000 65536"/>
              <a:gd name="T7" fmla="*/ 0 60000 65536"/>
              <a:gd name="T8" fmla="*/ 0 60000 65536"/>
              <a:gd name="T9" fmla="*/ 0 w 993531"/>
              <a:gd name="T10" fmla="*/ 0 h 1011115"/>
              <a:gd name="T11" fmla="*/ 993531 w 993531"/>
              <a:gd name="T12" fmla="*/ 1011115 h 10111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93531" h="1011115">
                <a:moveTo>
                  <a:pt x="0" y="0"/>
                </a:moveTo>
                <a:lnTo>
                  <a:pt x="993531" y="0"/>
                </a:lnTo>
                <a:lnTo>
                  <a:pt x="496766" y="1011115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0" algn="ctr">
            <a:noFill/>
            <a:miter lim="800000"/>
          </a:ln>
        </p:spPr>
        <p:txBody>
          <a:bodyPr tIns="0" bIns="360000" anchor="ctr"/>
          <a:lstStyle/>
          <a:p>
            <a:pPr algn="ctr" eaLnBrk="1" hangingPunct="1">
              <a:spcBef>
                <a:spcPts val="2400"/>
              </a:spcBef>
              <a:buClr>
                <a:schemeClr val="accent1"/>
              </a:buClr>
              <a:buSzPct val="60000"/>
            </a:pPr>
            <a:r>
              <a:rPr lang="zh-CN" altLang="en-US" sz="3200" b="1" dirty="0" smtClean="0">
                <a:solidFill>
                  <a:srgbClr val="8FC31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 Unicode MS" panose="020B0604020202020204" pitchFamily="34" charset="-122"/>
              </a:rPr>
              <a:t>一</a:t>
            </a:r>
            <a:endParaRPr lang="zh-CN" altLang="en-US" sz="3200" b="1" dirty="0">
              <a:solidFill>
                <a:srgbClr val="8FC31F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995936" y="2291133"/>
            <a:ext cx="1402080" cy="8299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/>
            <a:r>
              <a:rPr lang="zh-CN" altLang="zh-CN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出台背景</a:t>
            </a:r>
            <a:endParaRPr lang="zh-CN" altLang="zh-CN" sz="24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7729" y="100246"/>
            <a:ext cx="72008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32"/>
          <p:cNvGrpSpPr/>
          <p:nvPr/>
        </p:nvGrpSpPr>
        <p:grpSpPr>
          <a:xfrm>
            <a:off x="2196000" y="598396"/>
            <a:ext cx="6948000" cy="126642"/>
            <a:chOff x="2492152" y="625252"/>
            <a:chExt cx="6804248" cy="126642"/>
          </a:xfrm>
        </p:grpSpPr>
        <p:sp>
          <p:nvSpPr>
            <p:cNvPr id="30" name="矩形 29"/>
            <p:cNvSpPr/>
            <p:nvPr/>
          </p:nvSpPr>
          <p:spPr>
            <a:xfrm>
              <a:off x="2492152" y="625252"/>
              <a:ext cx="6804248" cy="36000"/>
            </a:xfrm>
            <a:prstGeom prst="rect">
              <a:avLst/>
            </a:prstGeom>
            <a:solidFill>
              <a:srgbClr val="8FC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矩形 31"/>
            <p:cNvSpPr/>
            <p:nvPr/>
          </p:nvSpPr>
          <p:spPr>
            <a:xfrm>
              <a:off x="2492152" y="715894"/>
              <a:ext cx="6804248" cy="36000"/>
            </a:xfrm>
            <a:prstGeom prst="rect">
              <a:avLst/>
            </a:prstGeom>
            <a:solidFill>
              <a:srgbClr val="8FC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8" name="KSO_Shape"/>
          <p:cNvSpPr/>
          <p:nvPr/>
        </p:nvSpPr>
        <p:spPr bwMode="auto">
          <a:xfrm>
            <a:off x="827584" y="1000682"/>
            <a:ext cx="432048" cy="288032"/>
          </a:xfrm>
          <a:custGeom>
            <a:avLst/>
            <a:gdLst>
              <a:gd name="T0" fmla="*/ 2147483646 w 534"/>
              <a:gd name="T1" fmla="*/ 2147483646 h 354"/>
              <a:gd name="T2" fmla="*/ 2147483646 w 534"/>
              <a:gd name="T3" fmla="*/ 2147483646 h 354"/>
              <a:gd name="T4" fmla="*/ 2147483646 w 534"/>
              <a:gd name="T5" fmla="*/ 0 h 354"/>
              <a:gd name="T6" fmla="*/ 2147483646 w 534"/>
              <a:gd name="T7" fmla="*/ 2147483646 h 354"/>
              <a:gd name="T8" fmla="*/ 2147483646 w 534"/>
              <a:gd name="T9" fmla="*/ 2147483646 h 354"/>
              <a:gd name="T10" fmla="*/ 2147483646 w 534"/>
              <a:gd name="T11" fmla="*/ 2147483646 h 354"/>
              <a:gd name="T12" fmla="*/ 2147483646 w 534"/>
              <a:gd name="T13" fmla="*/ 2147483646 h 354"/>
              <a:gd name="T14" fmla="*/ 2147483646 w 534"/>
              <a:gd name="T15" fmla="*/ 2147483646 h 354"/>
              <a:gd name="T16" fmla="*/ 2147483646 w 534"/>
              <a:gd name="T17" fmla="*/ 2147483646 h 354"/>
              <a:gd name="T18" fmla="*/ 2147483646 w 534"/>
              <a:gd name="T19" fmla="*/ 2147483646 h 354"/>
              <a:gd name="T20" fmla="*/ 0 w 534"/>
              <a:gd name="T21" fmla="*/ 2147483646 h 354"/>
              <a:gd name="T22" fmla="*/ 0 w 534"/>
              <a:gd name="T23" fmla="*/ 2147483646 h 354"/>
              <a:gd name="T24" fmla="*/ 2147483646 w 534"/>
              <a:gd name="T25" fmla="*/ 2147483646 h 354"/>
              <a:gd name="T26" fmla="*/ 2147483646 w 534"/>
              <a:gd name="T27" fmla="*/ 2147483646 h 354"/>
              <a:gd name="T28" fmla="*/ 2147483646 w 534"/>
              <a:gd name="T29" fmla="*/ 2147483646 h 354"/>
              <a:gd name="T30" fmla="*/ 2147483646 w 534"/>
              <a:gd name="T31" fmla="*/ 2147483646 h 354"/>
              <a:gd name="T32" fmla="*/ 2147483646 w 534"/>
              <a:gd name="T33" fmla="*/ 2147483646 h 354"/>
              <a:gd name="T34" fmla="*/ 2147483646 w 534"/>
              <a:gd name="T35" fmla="*/ 2147483646 h 354"/>
              <a:gd name="T36" fmla="*/ 2147483646 w 534"/>
              <a:gd name="T37" fmla="*/ 2147483646 h 354"/>
              <a:gd name="T38" fmla="*/ 2147483646 w 534"/>
              <a:gd name="T39" fmla="*/ 2147483646 h 354"/>
              <a:gd name="T40" fmla="*/ 2147483646 w 534"/>
              <a:gd name="T41" fmla="*/ 2147483646 h 354"/>
              <a:gd name="T42" fmla="*/ 2147483646 w 534"/>
              <a:gd name="T43" fmla="*/ 2147483646 h 354"/>
              <a:gd name="T44" fmla="*/ 2147483646 w 534"/>
              <a:gd name="T45" fmla="*/ 2147483646 h 354"/>
              <a:gd name="T46" fmla="*/ 2147483646 w 534"/>
              <a:gd name="T47" fmla="*/ 2147483646 h 354"/>
              <a:gd name="T48" fmla="*/ 2147483646 w 534"/>
              <a:gd name="T49" fmla="*/ 2147483646 h 354"/>
              <a:gd name="T50" fmla="*/ 2147483646 w 534"/>
              <a:gd name="T51" fmla="*/ 2147483646 h 354"/>
              <a:gd name="T52" fmla="*/ 2147483646 w 534"/>
              <a:gd name="T53" fmla="*/ 2147483646 h 354"/>
              <a:gd name="T54" fmla="*/ 2147483646 w 534"/>
              <a:gd name="T55" fmla="*/ 2147483646 h 354"/>
              <a:gd name="T56" fmla="*/ 2147483646 w 534"/>
              <a:gd name="T57" fmla="*/ 2147483646 h 354"/>
              <a:gd name="T58" fmla="*/ 2147483646 w 534"/>
              <a:gd name="T59" fmla="*/ 2147483646 h 354"/>
              <a:gd name="T60" fmla="*/ 2147483646 w 534"/>
              <a:gd name="T61" fmla="*/ 2147483646 h 35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34" h="354">
                <a:moveTo>
                  <a:pt x="140" y="105"/>
                </a:moveTo>
                <a:lnTo>
                  <a:pt x="190" y="85"/>
                </a:lnTo>
                <a:lnTo>
                  <a:pt x="394" y="0"/>
                </a:lnTo>
                <a:lnTo>
                  <a:pt x="394" y="165"/>
                </a:lnTo>
                <a:lnTo>
                  <a:pt x="394" y="329"/>
                </a:lnTo>
                <a:lnTo>
                  <a:pt x="190" y="245"/>
                </a:lnTo>
                <a:lnTo>
                  <a:pt x="140" y="230"/>
                </a:lnTo>
                <a:lnTo>
                  <a:pt x="175" y="354"/>
                </a:lnTo>
                <a:lnTo>
                  <a:pt x="75" y="354"/>
                </a:lnTo>
                <a:lnTo>
                  <a:pt x="45" y="225"/>
                </a:lnTo>
                <a:lnTo>
                  <a:pt x="0" y="225"/>
                </a:lnTo>
                <a:lnTo>
                  <a:pt x="0" y="105"/>
                </a:lnTo>
                <a:lnTo>
                  <a:pt x="140" y="105"/>
                </a:lnTo>
                <a:close/>
                <a:moveTo>
                  <a:pt x="444" y="230"/>
                </a:moveTo>
                <a:lnTo>
                  <a:pt x="524" y="255"/>
                </a:lnTo>
                <a:lnTo>
                  <a:pt x="509" y="284"/>
                </a:lnTo>
                <a:lnTo>
                  <a:pt x="434" y="259"/>
                </a:lnTo>
                <a:lnTo>
                  <a:pt x="444" y="230"/>
                </a:lnTo>
                <a:close/>
                <a:moveTo>
                  <a:pt x="439" y="70"/>
                </a:moveTo>
                <a:lnTo>
                  <a:pt x="514" y="45"/>
                </a:lnTo>
                <a:lnTo>
                  <a:pt x="524" y="75"/>
                </a:lnTo>
                <a:lnTo>
                  <a:pt x="449" y="105"/>
                </a:lnTo>
                <a:lnTo>
                  <a:pt x="439" y="70"/>
                </a:lnTo>
                <a:close/>
                <a:moveTo>
                  <a:pt x="454" y="150"/>
                </a:moveTo>
                <a:lnTo>
                  <a:pt x="534" y="150"/>
                </a:lnTo>
                <a:lnTo>
                  <a:pt x="534" y="185"/>
                </a:lnTo>
                <a:lnTo>
                  <a:pt x="454" y="185"/>
                </a:lnTo>
                <a:lnTo>
                  <a:pt x="454" y="1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8" name="文本框 7"/>
          <p:cNvSpPr txBox="1">
            <a:spLocks noChangeArrowheads="1"/>
          </p:cNvSpPr>
          <p:nvPr/>
        </p:nvSpPr>
        <p:spPr bwMode="auto">
          <a:xfrm>
            <a:off x="754941" y="1889006"/>
            <a:ext cx="7340256" cy="928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algn="just" fontAlgn="auto">
              <a:lnSpc>
                <a:spcPct val="150000"/>
              </a:lnSpc>
            </a:pPr>
            <a:r>
              <a:rPr lang="zh-CN" altLang="zh-CN" sz="2400" dirty="0" smtClean="0"/>
              <a:t>国家医保局要求各地区要统一接入全国统一的医保服务平台。在此背景下，为做好与国家、省医保局信息系统保持顺利衔接，同时为进一步提高我市医保参保人员门诊保障水平，满足参保人员就医需求，我市出台了此项政策。</a:t>
            </a:r>
            <a:endParaRPr lang="zh-CN" altLang="zh-CN" sz="2400" dirty="0" smtClean="0"/>
          </a:p>
          <a:p>
            <a:pPr algn="just" fontAlgn="auto">
              <a:lnSpc>
                <a:spcPct val="150000"/>
              </a:lnSpc>
            </a:pPr>
            <a:endParaRPr lang="zh-CN" altLang="zh-CN" sz="2400" dirty="0" smtClean="0"/>
          </a:p>
        </p:txBody>
      </p:sp>
      <p:sp>
        <p:nvSpPr>
          <p:cNvPr id="26" name="文本框 7"/>
          <p:cNvSpPr txBox="1">
            <a:spLocks noChangeArrowheads="1"/>
          </p:cNvSpPr>
          <p:nvPr/>
        </p:nvSpPr>
        <p:spPr bwMode="auto">
          <a:xfrm>
            <a:off x="1180639" y="3865612"/>
            <a:ext cx="7643866" cy="1143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>
              <a:lnSpc>
                <a:spcPct val="150000"/>
              </a:lnSpc>
            </a:pPr>
            <a:endParaRPr lang="zh-CN" altLang="zh-CN" sz="1600" dirty="0"/>
          </a:p>
          <a:p>
            <a:pPr>
              <a:lnSpc>
                <a:spcPct val="150000"/>
              </a:lnSpc>
            </a:pPr>
            <a:endParaRPr lang="zh-CN" altLang="zh-CN" sz="1600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1196"/>
            <a:ext cx="72008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图片 2" descr="u=4139395958,1395185785&amp;fm=27&amp;gp=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8355" y="3937635"/>
            <a:ext cx="1985645" cy="1694815"/>
          </a:xfrm>
          <a:prstGeom prst="rect">
            <a:avLst/>
          </a:prstGeom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1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8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对角圆角矩形 2"/>
          <p:cNvSpPr/>
          <p:nvPr/>
        </p:nvSpPr>
        <p:spPr>
          <a:xfrm>
            <a:off x="0" y="-94575"/>
            <a:ext cx="9144000" cy="57378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梯形 2"/>
          <p:cNvSpPr/>
          <p:nvPr/>
        </p:nvSpPr>
        <p:spPr>
          <a:xfrm>
            <a:off x="2674800" y="1857344"/>
            <a:ext cx="1170000" cy="216024"/>
          </a:xfrm>
          <a:prstGeom prst="trapezoid">
            <a:avLst>
              <a:gd name="adj" fmla="val 40432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C0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209800" y="1988510"/>
            <a:ext cx="6934200" cy="1257117"/>
          </a:xfrm>
          <a:prstGeom prst="rect">
            <a:avLst/>
          </a:prstGeom>
          <a:solidFill>
            <a:srgbClr val="8FC31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116000" tIns="0" bIns="36000" anchor="ctr"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3600" b="1" dirty="0">
              <a:solidFill>
                <a:srgbClr val="006D46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+mj-cs"/>
            </a:endParaRPr>
          </a:p>
        </p:txBody>
      </p:sp>
      <p:sp>
        <p:nvSpPr>
          <p:cNvPr id="5" name="任意多边形 8"/>
          <p:cNvSpPr/>
          <p:nvPr/>
        </p:nvSpPr>
        <p:spPr bwMode="auto">
          <a:xfrm>
            <a:off x="2763665" y="1857344"/>
            <a:ext cx="993775" cy="1011237"/>
          </a:xfrm>
          <a:custGeom>
            <a:avLst/>
            <a:gdLst>
              <a:gd name="T0" fmla="*/ 0 w 993531"/>
              <a:gd name="T1" fmla="*/ 0 h 1011115"/>
              <a:gd name="T2" fmla="*/ 993775 w 993531"/>
              <a:gd name="T3" fmla="*/ 0 h 1011115"/>
              <a:gd name="T4" fmla="*/ 496888 w 993531"/>
              <a:gd name="T5" fmla="*/ 1011237 h 1011115"/>
              <a:gd name="T6" fmla="*/ 0 60000 65536"/>
              <a:gd name="T7" fmla="*/ 0 60000 65536"/>
              <a:gd name="T8" fmla="*/ 0 60000 65536"/>
              <a:gd name="T9" fmla="*/ 0 w 993531"/>
              <a:gd name="T10" fmla="*/ 0 h 1011115"/>
              <a:gd name="T11" fmla="*/ 993531 w 993531"/>
              <a:gd name="T12" fmla="*/ 1011115 h 10111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93531" h="1011115">
                <a:moveTo>
                  <a:pt x="0" y="0"/>
                </a:moveTo>
                <a:lnTo>
                  <a:pt x="993531" y="0"/>
                </a:lnTo>
                <a:lnTo>
                  <a:pt x="496766" y="1011115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0" algn="ctr">
            <a:noFill/>
            <a:miter lim="800000"/>
          </a:ln>
        </p:spPr>
        <p:txBody>
          <a:bodyPr tIns="0" bIns="360000" anchor="ctr"/>
          <a:lstStyle/>
          <a:p>
            <a:pPr algn="ctr" eaLnBrk="1" hangingPunct="1">
              <a:spcBef>
                <a:spcPts val="2400"/>
              </a:spcBef>
              <a:buClr>
                <a:schemeClr val="accent1"/>
              </a:buClr>
              <a:buSzPct val="60000"/>
            </a:pPr>
            <a:r>
              <a:rPr lang="zh-CN" altLang="en-US" sz="3200" b="1" dirty="0" smtClean="0">
                <a:solidFill>
                  <a:srgbClr val="8FC31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 Unicode MS" panose="020B0604020202020204" pitchFamily="34" charset="-122"/>
              </a:rPr>
              <a:t>二</a:t>
            </a:r>
            <a:endParaRPr lang="zh-CN" altLang="en-US" sz="3200" b="1" dirty="0">
              <a:solidFill>
                <a:srgbClr val="8FC31F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643306" y="2291133"/>
            <a:ext cx="569749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主要内容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219626"/>
            <a:ext cx="72008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32"/>
          <p:cNvGrpSpPr/>
          <p:nvPr/>
        </p:nvGrpSpPr>
        <p:grpSpPr>
          <a:xfrm>
            <a:off x="2196000" y="598396"/>
            <a:ext cx="6948000" cy="126642"/>
            <a:chOff x="2492152" y="625252"/>
            <a:chExt cx="6804248" cy="126642"/>
          </a:xfrm>
        </p:grpSpPr>
        <p:sp>
          <p:nvSpPr>
            <p:cNvPr id="30" name="矩形 29"/>
            <p:cNvSpPr/>
            <p:nvPr/>
          </p:nvSpPr>
          <p:spPr>
            <a:xfrm>
              <a:off x="2492152" y="625252"/>
              <a:ext cx="6804248" cy="36000"/>
            </a:xfrm>
            <a:prstGeom prst="rect">
              <a:avLst/>
            </a:prstGeom>
            <a:solidFill>
              <a:srgbClr val="8FC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矩形 31"/>
            <p:cNvSpPr/>
            <p:nvPr/>
          </p:nvSpPr>
          <p:spPr>
            <a:xfrm>
              <a:off x="2492152" y="715894"/>
              <a:ext cx="6804248" cy="36000"/>
            </a:xfrm>
            <a:prstGeom prst="rect">
              <a:avLst/>
            </a:prstGeom>
            <a:solidFill>
              <a:srgbClr val="8FC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51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673" y="256052"/>
            <a:ext cx="72008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itle 20"/>
          <p:cNvSpPr txBox="1"/>
          <p:nvPr/>
        </p:nvSpPr>
        <p:spPr>
          <a:xfrm>
            <a:off x="4263877" y="1928806"/>
            <a:ext cx="3022767" cy="246221"/>
          </a:xfrm>
          <a:prstGeom prst="rect">
            <a:avLst/>
          </a:prstGeom>
        </p:spPr>
        <p:txBody>
          <a:bodyPr vert="horz" wrap="square" lIns="43103" tIns="0" rIns="43103" bIns="0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900" kern="1200">
                <a:solidFill>
                  <a:schemeClr val="accent6"/>
                </a:solidFill>
                <a:latin typeface="Source Sans Pro ExtraLight"/>
                <a:ea typeface="+mj-ea"/>
                <a:cs typeface="Source Sans Pro ExtraLight"/>
              </a:defRPr>
            </a:lvl1pPr>
          </a:lstStyle>
          <a:p>
            <a:pPr algn="l"/>
            <a:r>
              <a:rPr lang="en-US" altLang="en-US" sz="1600" b="1" dirty="0" smtClean="0">
                <a:solidFill>
                  <a:schemeClr val="bg1"/>
                </a:solidFill>
                <a:latin typeface="+mj-lt"/>
                <a:cs typeface="Lato Light"/>
              </a:rPr>
              <a:t>01 </a:t>
            </a:r>
            <a:r>
              <a:rPr lang="en-US" altLang="en-US" sz="1600" b="1" dirty="0" smtClean="0">
                <a:solidFill>
                  <a:schemeClr val="bg1"/>
                </a:solidFill>
                <a:latin typeface="+mj-lt"/>
                <a:cs typeface="Lato Light"/>
              </a:rPr>
              <a:t>–</a:t>
            </a:r>
            <a:r>
              <a:rPr lang="zh-CN" altLang="en-US" sz="1600" b="1" dirty="0" smtClean="0">
                <a:solidFill>
                  <a:schemeClr val="bg1"/>
                </a:solidFill>
                <a:latin typeface="+mj-lt"/>
                <a:cs typeface="Lato Light"/>
              </a:rPr>
              <a:t>展</a:t>
            </a:r>
            <a:r>
              <a:rPr lang="zh-CN" altLang="en-US" sz="1600" b="1" dirty="0" smtClean="0">
                <a:solidFill>
                  <a:schemeClr val="bg1"/>
                </a:solidFill>
                <a:latin typeface="+mj-lt"/>
                <a:cs typeface="Lato Light"/>
              </a:rPr>
              <a:t>医疗保障扶贫排查工作</a:t>
            </a:r>
            <a:endParaRPr lang="en-US" altLang="en-US" sz="1600" b="1" dirty="0">
              <a:solidFill>
                <a:schemeClr val="bg1"/>
              </a:solidFill>
              <a:latin typeface="+mj-lt"/>
              <a:cs typeface="Lato Light"/>
            </a:endParaRPr>
          </a:p>
        </p:txBody>
      </p:sp>
      <p:sp>
        <p:nvSpPr>
          <p:cNvPr id="21" name="Title 20"/>
          <p:cNvSpPr txBox="1"/>
          <p:nvPr/>
        </p:nvSpPr>
        <p:spPr>
          <a:xfrm>
            <a:off x="5094739" y="3401753"/>
            <a:ext cx="2022642" cy="228076"/>
          </a:xfrm>
          <a:prstGeom prst="rect">
            <a:avLst/>
          </a:prstGeom>
        </p:spPr>
        <p:txBody>
          <a:bodyPr vert="horz" wrap="square" lIns="43103" tIns="0" rIns="43103" bIns="0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900" kern="1200">
                <a:solidFill>
                  <a:schemeClr val="accent6"/>
                </a:solidFill>
                <a:latin typeface="Source Sans Pro ExtraLight"/>
                <a:ea typeface="+mj-ea"/>
                <a:cs typeface="Source Sans Pro ExtraLight"/>
              </a:defRPr>
            </a:lvl1pPr>
          </a:lstStyle>
          <a:p>
            <a:pPr algn="l"/>
            <a:r>
              <a:rPr lang="en-US" sz="1480" dirty="0">
                <a:solidFill>
                  <a:schemeClr val="bg1"/>
                </a:solidFill>
                <a:latin typeface="+mj-lt"/>
                <a:cs typeface="Lato Light"/>
              </a:rPr>
              <a:t>03 - March</a:t>
            </a:r>
            <a:endParaRPr lang="en-US" sz="1480" dirty="0">
              <a:solidFill>
                <a:schemeClr val="bg1"/>
              </a:solidFill>
              <a:latin typeface="+mj-lt"/>
              <a:cs typeface="Lato Light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705485" y="913130"/>
            <a:ext cx="7733030" cy="39693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dirty="0" smtClean="0">
                <a:latin typeface="Arial Narrow" panose="020B0606020202030204" pitchFamily="34" charset="0"/>
                <a:ea typeface="微软雅黑" panose="020B0503020204020204" pitchFamily="34" charset="-122"/>
              </a:rPr>
              <a:t> 1.“慢性阻塞性肺疾病治疗”和“慢性心力衰竭治疗”门诊规定病种原有用药范围扩大为省医保目录中治疗该疾病的药品。</a:t>
            </a:r>
            <a:endParaRPr lang="zh-CN" altLang="zh-CN" dirty="0" smtClean="0">
              <a:latin typeface="Arial Narrow" panose="020B0606020202030204" pitchFamily="34" charset="0"/>
              <a:ea typeface="微软雅黑" panose="020B0503020204020204" pitchFamily="34" charset="-122"/>
            </a:endParaRPr>
          </a:p>
          <a:p>
            <a:r>
              <a:rPr lang="zh-CN" altLang="zh-CN" dirty="0" smtClean="0">
                <a:latin typeface="Arial Narrow" panose="020B0606020202030204" pitchFamily="34" charset="0"/>
                <a:ea typeface="微软雅黑" panose="020B0503020204020204" pitchFamily="34" charset="-122"/>
              </a:rPr>
              <a:t>2.将“门诊透析治疗辅助检查和用药”统一纳入“门诊透析治疗”管理，名称调整为“门诊血液透析治疗”和“门诊腹膜透析治疗”。 </a:t>
            </a:r>
            <a:endParaRPr lang="zh-CN" altLang="zh-CN" dirty="0" smtClean="0">
              <a:latin typeface="Arial Narrow" panose="020B0606020202030204" pitchFamily="34" charset="0"/>
              <a:ea typeface="微软雅黑" panose="020B0503020204020204" pitchFamily="34" charset="-122"/>
            </a:endParaRPr>
          </a:p>
          <a:p>
            <a:r>
              <a:rPr lang="zh-CN" altLang="zh-CN" dirty="0" smtClean="0">
                <a:latin typeface="Arial Narrow" panose="020B0606020202030204" pitchFamily="34" charset="0"/>
                <a:ea typeface="微软雅黑" panose="020B0503020204020204" pitchFamily="34" charset="-122"/>
              </a:rPr>
              <a:t>（1）职工医保报销比例∶ 特三级医疗机构在职职工85%、退休人员90%;其他医疗机构在职职工 87%、退休人员92%。（2）居民医保报销比例∶区、县（市）属三级，二级及以下医疗机构 80%;三级医疗机构 70%;特三级医疗机构 60%。</a:t>
            </a:r>
            <a:endParaRPr lang="zh-CN" altLang="zh-CN" dirty="0" smtClean="0">
              <a:latin typeface="Arial Narrow" panose="020B0606020202030204" pitchFamily="34" charset="0"/>
              <a:ea typeface="微软雅黑" panose="020B0503020204020204" pitchFamily="34" charset="-122"/>
            </a:endParaRPr>
          </a:p>
          <a:p>
            <a:r>
              <a:rPr lang="zh-CN" altLang="zh-CN" dirty="0" smtClean="0">
                <a:latin typeface="Arial Narrow" panose="020B0606020202030204" pitchFamily="34" charset="0"/>
                <a:ea typeface="微软雅黑" panose="020B0503020204020204" pitchFamily="34" charset="-122"/>
              </a:rPr>
              <a:t>3.调整乳腺癌（前列腺癌）内分泌治疗病种名称</a:t>
            </a:r>
            <a:endParaRPr lang="zh-CN" altLang="zh-CN" dirty="0" smtClean="0">
              <a:latin typeface="Arial Narrow" panose="020B0606020202030204" pitchFamily="34" charset="0"/>
              <a:ea typeface="微软雅黑" panose="020B0503020204020204" pitchFamily="34" charset="-122"/>
            </a:endParaRPr>
          </a:p>
          <a:p>
            <a:r>
              <a:rPr lang="zh-CN" altLang="zh-CN" dirty="0" smtClean="0">
                <a:latin typeface="Arial Narrow" panose="020B0606020202030204" pitchFamily="34" charset="0"/>
                <a:ea typeface="微软雅黑" panose="020B0503020204020204" pitchFamily="34" charset="-122"/>
              </a:rPr>
              <a:t>职工医保“乳腺癌（前列腺癌）内分泌治疗”、居民医保“乳腺癌内分泌治疗、前列腺癌内分泌治疗”统一调整为“恶性肿瘤（内分泌治疗）”，按Ⅰ类病种管理，待遇标准不变。</a:t>
            </a:r>
            <a:endParaRPr lang="zh-CN" altLang="zh-CN" dirty="0" smtClean="0">
              <a:latin typeface="Arial Narrow" panose="020B0606020202030204" pitchFamily="34" charset="0"/>
              <a:ea typeface="微软雅黑" panose="020B0503020204020204" pitchFamily="34" charset="-122"/>
            </a:endParaRPr>
          </a:p>
          <a:p>
            <a:r>
              <a:rPr lang="zh-CN" altLang="zh-CN" dirty="0" smtClean="0">
                <a:latin typeface="Arial Narrow" panose="020B0606020202030204" pitchFamily="34" charset="0"/>
                <a:ea typeface="微软雅黑" panose="020B0503020204020204" pitchFamily="34" charset="-122"/>
              </a:rPr>
              <a:t>4.将“多发性肌炎和皮肌炎”分成多发性肌炎和皮肌炎两个病种。变更后诊断标准在原有诊断标准基础上随病种拆分。</a:t>
            </a:r>
            <a:endParaRPr lang="zh-CN" altLang="zh-CN" dirty="0" smtClean="0">
              <a:latin typeface="Arial Narrow" panose="020B0606020202030204" pitchFamily="34" charset="0"/>
              <a:ea typeface="微软雅黑" panose="020B0503020204020204" pitchFamily="34" charset="-122"/>
            </a:endParaRPr>
          </a:p>
        </p:txBody>
      </p:sp>
      <p:pic>
        <p:nvPicPr>
          <p:cNvPr id="3" name="图片 2" descr="0591052781ea4a27bb00860833d38c6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6625" y="4112260"/>
            <a:ext cx="1875790" cy="160274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对角圆角矩形 2"/>
          <p:cNvSpPr/>
          <p:nvPr/>
        </p:nvSpPr>
        <p:spPr>
          <a:xfrm>
            <a:off x="0" y="-94575"/>
            <a:ext cx="9144000" cy="57378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梯形 2"/>
          <p:cNvSpPr/>
          <p:nvPr/>
        </p:nvSpPr>
        <p:spPr>
          <a:xfrm>
            <a:off x="2674800" y="1857344"/>
            <a:ext cx="1170000" cy="216024"/>
          </a:xfrm>
          <a:prstGeom prst="trapezoid">
            <a:avLst>
              <a:gd name="adj" fmla="val 40432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C0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763688" y="2065412"/>
            <a:ext cx="6934200" cy="1257117"/>
          </a:xfrm>
          <a:prstGeom prst="rect">
            <a:avLst/>
          </a:prstGeom>
          <a:solidFill>
            <a:srgbClr val="8FC31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116000" tIns="0" bIns="36000" anchor="ctr"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3600" b="1" dirty="0">
              <a:solidFill>
                <a:srgbClr val="006D46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+mj-cs"/>
            </a:endParaRPr>
          </a:p>
        </p:txBody>
      </p:sp>
      <p:sp>
        <p:nvSpPr>
          <p:cNvPr id="5" name="任意多边形 8"/>
          <p:cNvSpPr/>
          <p:nvPr/>
        </p:nvSpPr>
        <p:spPr bwMode="auto">
          <a:xfrm>
            <a:off x="2763665" y="1857344"/>
            <a:ext cx="993775" cy="1011237"/>
          </a:xfrm>
          <a:custGeom>
            <a:avLst/>
            <a:gdLst>
              <a:gd name="T0" fmla="*/ 0 w 993531"/>
              <a:gd name="T1" fmla="*/ 0 h 1011115"/>
              <a:gd name="T2" fmla="*/ 993775 w 993531"/>
              <a:gd name="T3" fmla="*/ 0 h 1011115"/>
              <a:gd name="T4" fmla="*/ 496888 w 993531"/>
              <a:gd name="T5" fmla="*/ 1011237 h 1011115"/>
              <a:gd name="T6" fmla="*/ 0 60000 65536"/>
              <a:gd name="T7" fmla="*/ 0 60000 65536"/>
              <a:gd name="T8" fmla="*/ 0 60000 65536"/>
              <a:gd name="T9" fmla="*/ 0 w 993531"/>
              <a:gd name="T10" fmla="*/ 0 h 1011115"/>
              <a:gd name="T11" fmla="*/ 993531 w 993531"/>
              <a:gd name="T12" fmla="*/ 1011115 h 10111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93531" h="1011115">
                <a:moveTo>
                  <a:pt x="0" y="0"/>
                </a:moveTo>
                <a:lnTo>
                  <a:pt x="993531" y="0"/>
                </a:lnTo>
                <a:lnTo>
                  <a:pt x="496766" y="1011115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0" algn="ctr">
            <a:noFill/>
            <a:miter lim="800000"/>
          </a:ln>
        </p:spPr>
        <p:txBody>
          <a:bodyPr tIns="0" bIns="360000" anchor="ctr"/>
          <a:lstStyle/>
          <a:p>
            <a:pPr algn="ctr" eaLnBrk="1" hangingPunct="1">
              <a:spcBef>
                <a:spcPts val="2400"/>
              </a:spcBef>
              <a:buClr>
                <a:schemeClr val="accent1"/>
              </a:buClr>
              <a:buSzPct val="60000"/>
            </a:pPr>
            <a:r>
              <a:rPr lang="zh-CN" altLang="en-US" sz="3200" b="1" dirty="0" smtClean="0">
                <a:solidFill>
                  <a:srgbClr val="8FC31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 Unicode MS" panose="020B0604020202020204" pitchFamily="34" charset="-122"/>
              </a:rPr>
              <a:t>三</a:t>
            </a:r>
            <a:endParaRPr lang="zh-CN" altLang="en-US" sz="3200" b="1" dirty="0">
              <a:solidFill>
                <a:srgbClr val="8FC31F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446510" y="2353444"/>
            <a:ext cx="5697490" cy="1198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执行时间</a:t>
            </a:r>
            <a:endParaRPr lang="zh-CN" altLang="zh-CN" sz="24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/>
            <a:endParaRPr lang="zh-CN" altLang="zh-CN" sz="24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219626"/>
            <a:ext cx="72008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673" y="256052"/>
            <a:ext cx="72008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组合 32"/>
          <p:cNvGrpSpPr/>
          <p:nvPr/>
        </p:nvGrpSpPr>
        <p:grpSpPr>
          <a:xfrm>
            <a:off x="2196000" y="598396"/>
            <a:ext cx="6948000" cy="126642"/>
            <a:chOff x="2492152" y="625252"/>
            <a:chExt cx="6804248" cy="126642"/>
          </a:xfrm>
        </p:grpSpPr>
        <p:sp>
          <p:nvSpPr>
            <p:cNvPr id="4" name="矩形 3"/>
            <p:cNvSpPr/>
            <p:nvPr/>
          </p:nvSpPr>
          <p:spPr>
            <a:xfrm>
              <a:off x="2492152" y="625252"/>
              <a:ext cx="6804248" cy="36000"/>
            </a:xfrm>
            <a:prstGeom prst="rect">
              <a:avLst/>
            </a:prstGeom>
            <a:solidFill>
              <a:srgbClr val="8FC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矩形 4"/>
            <p:cNvSpPr/>
            <p:nvPr/>
          </p:nvSpPr>
          <p:spPr>
            <a:xfrm>
              <a:off x="2492152" y="715894"/>
              <a:ext cx="6804248" cy="36000"/>
            </a:xfrm>
            <a:prstGeom prst="rect">
              <a:avLst/>
            </a:prstGeom>
            <a:solidFill>
              <a:srgbClr val="8FC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899592" y="1705372"/>
            <a:ext cx="77768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800" dirty="0" smtClean="0">
                <a:latin typeface="Arial Narrow" panose="020B0606020202030204" pitchFamily="34" charset="0"/>
                <a:ea typeface="微软雅黑" panose="020B0503020204020204" pitchFamily="34" charset="-122"/>
              </a:rPr>
              <a:t>本通知自2021年</a:t>
            </a:r>
            <a:r>
              <a:rPr lang="en-US" altLang="zh-CN" sz="2800" dirty="0" smtClean="0">
                <a:latin typeface="Arial Narrow" panose="020B0606020202030204" pitchFamily="34" charset="0"/>
                <a:ea typeface="微软雅黑" panose="020B0503020204020204" pitchFamily="34" charset="-122"/>
              </a:rPr>
              <a:t>10</a:t>
            </a:r>
            <a:r>
              <a:rPr lang="zh-CN" altLang="zh-CN" sz="2800" dirty="0" smtClean="0">
                <a:latin typeface="Arial Narrow" panose="020B0606020202030204" pitchFamily="34" charset="0"/>
                <a:ea typeface="微软雅黑" panose="020B0503020204020204" pitchFamily="34" charset="-122"/>
              </a:rPr>
              <a:t>月</a:t>
            </a:r>
            <a:r>
              <a:rPr lang="en-US" altLang="zh-CN" sz="2800" dirty="0" smtClean="0">
                <a:latin typeface="Arial Narrow" panose="020B0606020202030204" pitchFamily="34" charset="0"/>
                <a:ea typeface="微软雅黑" panose="020B0503020204020204" pitchFamily="34" charset="-122"/>
              </a:rPr>
              <a:t>1</a:t>
            </a:r>
            <a:r>
              <a:rPr lang="zh-CN" altLang="zh-CN" sz="2800" dirty="0" smtClean="0">
                <a:latin typeface="Arial Narrow" panose="020B0606020202030204" pitchFamily="34" charset="0"/>
                <a:ea typeface="微软雅黑" panose="020B0503020204020204" pitchFamily="34" charset="-122"/>
              </a:rPr>
              <a:t>日之日起执行。</a:t>
            </a:r>
            <a:endParaRPr lang="zh-CN" altLang="zh-CN" sz="2800" dirty="0" smtClean="0">
              <a:latin typeface="Arial Narrow" panose="020B0606020202030204" pitchFamily="34" charset="0"/>
              <a:ea typeface="微软雅黑" panose="020B0503020204020204" pitchFamily="34" charset="-122"/>
            </a:endParaRPr>
          </a:p>
        </p:txBody>
      </p:sp>
      <p:pic>
        <p:nvPicPr>
          <p:cNvPr id="7" name="图片 6" descr="2ca6e69e87a341528545d47f6104f739_t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73400"/>
            <a:ext cx="3632835" cy="2543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组合 32"/>
          <p:cNvGrpSpPr/>
          <p:nvPr/>
        </p:nvGrpSpPr>
        <p:grpSpPr>
          <a:xfrm>
            <a:off x="2196000" y="598396"/>
            <a:ext cx="6948000" cy="126642"/>
            <a:chOff x="2492152" y="625252"/>
            <a:chExt cx="6804248" cy="126642"/>
          </a:xfrm>
        </p:grpSpPr>
        <p:sp>
          <p:nvSpPr>
            <p:cNvPr id="30" name="矩形 29"/>
            <p:cNvSpPr/>
            <p:nvPr/>
          </p:nvSpPr>
          <p:spPr>
            <a:xfrm>
              <a:off x="2492152" y="625252"/>
              <a:ext cx="6804248" cy="36000"/>
            </a:xfrm>
            <a:prstGeom prst="rect">
              <a:avLst/>
            </a:prstGeom>
            <a:solidFill>
              <a:srgbClr val="8FC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矩形 31"/>
            <p:cNvSpPr/>
            <p:nvPr/>
          </p:nvSpPr>
          <p:spPr>
            <a:xfrm>
              <a:off x="2492152" y="715894"/>
              <a:ext cx="6804248" cy="36000"/>
            </a:xfrm>
            <a:prstGeom prst="rect">
              <a:avLst/>
            </a:prstGeom>
            <a:solidFill>
              <a:srgbClr val="8FC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5" name="矩形 34"/>
          <p:cNvSpPr/>
          <p:nvPr/>
        </p:nvSpPr>
        <p:spPr>
          <a:xfrm>
            <a:off x="3203846" y="1705372"/>
            <a:ext cx="5256586" cy="223224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144000" anchor="ctr"/>
          <a:lstStyle/>
          <a:p>
            <a:pPr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200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3" name="Rectangle 17"/>
          <p:cNvSpPr/>
          <p:nvPr/>
        </p:nvSpPr>
        <p:spPr>
          <a:xfrm>
            <a:off x="881320" y="1705436"/>
            <a:ext cx="2754576" cy="2232184"/>
          </a:xfrm>
          <a:prstGeom prst="rect">
            <a:avLst/>
          </a:prstGeom>
          <a:blipFill dpi="0" rotWithShape="1"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3671900" y="2425483"/>
            <a:ext cx="4680520" cy="5627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沈阳市医疗保障局</a:t>
            </a:r>
            <a:endParaRPr lang="zh-CN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62" y="255686"/>
            <a:ext cx="72008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文本框 48"/>
          <p:cNvSpPr txBox="1">
            <a:spLocks noChangeArrowheads="1"/>
          </p:cNvSpPr>
          <p:nvPr/>
        </p:nvSpPr>
        <p:spPr bwMode="auto">
          <a:xfrm>
            <a:off x="5357818" y="197302"/>
            <a:ext cx="3633078" cy="302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400" b="1" dirty="0" smtClean="0">
                <a:solidFill>
                  <a:srgbClr val="0058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1400" b="1" dirty="0" smtClean="0">
                <a:solidFill>
                  <a:srgbClr val="0058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沈医保发</a:t>
            </a:r>
            <a:r>
              <a:rPr lang="en-US" altLang="zh-CN" sz="1400" b="1" dirty="0" smtClean="0">
                <a:solidFill>
                  <a:srgbClr val="0058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〔</a:t>
            </a:r>
            <a:r>
              <a:rPr lang="en-US" altLang="en-US" sz="1400" b="1" dirty="0" smtClean="0">
                <a:solidFill>
                  <a:srgbClr val="0058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2021</a:t>
            </a:r>
            <a:r>
              <a:rPr lang="en-US" altLang="zh-CN" sz="1400" b="1" dirty="0" smtClean="0">
                <a:solidFill>
                  <a:srgbClr val="0058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〕</a:t>
            </a:r>
            <a:r>
              <a:rPr lang="en-US" altLang="en-US" sz="1400" b="1" dirty="0" smtClean="0">
                <a:solidFill>
                  <a:srgbClr val="0058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34</a:t>
            </a:r>
            <a:r>
              <a:rPr lang="zh-CN" altLang="en-US" sz="1400" b="1" dirty="0" smtClean="0">
                <a:solidFill>
                  <a:srgbClr val="0058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号</a:t>
            </a:r>
            <a:r>
              <a:rPr lang="en-US" altLang="zh-CN" sz="1400" b="1" dirty="0" smtClean="0">
                <a:solidFill>
                  <a:srgbClr val="0058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1400" b="1" dirty="0" smtClean="0">
                <a:solidFill>
                  <a:srgbClr val="0058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之文件解读</a:t>
            </a:r>
            <a:endParaRPr lang="zh-CN" altLang="en-US" sz="1400" b="1" dirty="0" smtClean="0">
              <a:solidFill>
                <a:srgbClr val="0058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3" presetClass="entr" presetSubtype="528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13" grpId="0" animBg="1"/>
      <p:bldP spid="11" grpId="0"/>
    </p:bldLst>
  </p:timing>
</p:sld>
</file>

<file path=ppt/tags/tag1.xml><?xml version="1.0" encoding="utf-8"?>
<p:tagLst xmlns:p="http://schemas.openxmlformats.org/presentationml/2006/main">
  <p:tag name="ISPRING_PRESENTATION_TITLE" val="PowerPoint 演示文稿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655</Words>
  <Application>WPS 演示</Application>
  <PresentationFormat>全屏显示(16:10)</PresentationFormat>
  <Paragraphs>43</Paragraphs>
  <Slides>8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1" baseType="lpstr">
      <vt:lpstr>Arial</vt:lpstr>
      <vt:lpstr>宋体</vt:lpstr>
      <vt:lpstr>Wingdings</vt:lpstr>
      <vt:lpstr>微软雅黑</vt:lpstr>
      <vt:lpstr>华文中宋</vt:lpstr>
      <vt:lpstr>Arial Unicode MS</vt:lpstr>
      <vt:lpstr>Arial Narrow</vt:lpstr>
      <vt:lpstr>Source Sans Pro ExtraLight</vt:lpstr>
      <vt:lpstr>Lato Light</vt:lpstr>
      <vt:lpstr>Segoe Print</vt:lpstr>
      <vt:lpstr>Calibri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大侠素材铺</dc:title>
  <dc:creator>大侠素材铺</dc:creator>
  <dc:description>大侠素材铺
淘宝店：https://dxpu.taobao.com/</dc:description>
  <cp:lastModifiedBy>独立宣言</cp:lastModifiedBy>
  <cp:revision>366</cp:revision>
  <dcterms:created xsi:type="dcterms:W3CDTF">2015-01-15T04:21:00Z</dcterms:created>
  <dcterms:modified xsi:type="dcterms:W3CDTF">2021-09-29T05:52:00Z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2052-11.1.0.10938</vt:lpwstr>
  </property>
  <property fmtid="{D5CDD505-2E9C-101B-9397-08002B2CF9AE}" pid="3" name="ICV">
    <vt:lpwstr>06DB8D54CCDE479FBFCE213717ABF3F9</vt:lpwstr>
  </property>
</Properties>
</file>