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3"/>
    <p:sldId id="318" r:id="rId5"/>
    <p:sldId id="415" r:id="rId6"/>
    <p:sldId id="399" r:id="rId7"/>
    <p:sldId id="401" r:id="rId8"/>
    <p:sldId id="417" r:id="rId9"/>
    <p:sldId id="418" r:id="rId10"/>
    <p:sldId id="299" r:id="rId11"/>
  </p:sldIdLst>
  <p:sldSz cx="9144000" cy="5715000" type="screen16x1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9F19"/>
    <a:srgbClr val="00589A"/>
    <a:srgbClr val="8FC31F"/>
    <a:srgbClr val="4A6410"/>
    <a:srgbClr val="314599"/>
    <a:srgbClr val="003760"/>
    <a:srgbClr val="E40077"/>
    <a:srgbClr val="760000"/>
    <a:srgbClr val="156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2" autoAdjust="0"/>
    <p:restoredTop sz="94689" autoAdjust="0"/>
  </p:normalViewPr>
  <p:slideViewPr>
    <p:cSldViewPr>
      <p:cViewPr>
        <p:scale>
          <a:sx n="75" d="100"/>
          <a:sy n="75" d="100"/>
        </p:scale>
        <p:origin x="-2664" y="-1368"/>
      </p:cViewPr>
      <p:guideLst>
        <p:guide orient="horz" pos="1810"/>
        <p:guide pos="2832"/>
      </p:guideLst>
    </p:cSldViewPr>
  </p:slideViewPr>
  <p:notesTextViewPr>
    <p:cViewPr>
      <p:scale>
        <a:sx n="100" d="100"/>
        <a:sy n="100" d="100"/>
      </p:scale>
      <p:origin x="0" y="0"/>
    </p:cViewPr>
  </p:notesTextViewPr>
  <p:sorterViewPr>
    <p:cViewPr>
      <p:scale>
        <a:sx n="100" d="100"/>
        <a:sy n="100" d="100"/>
      </p:scale>
      <p:origin x="0" y="2059"/>
    </p:cViewPr>
  </p:sorterViewPr>
  <p:notesViewPr>
    <p:cSldViewPr>
      <p:cViewPr varScale="1">
        <p:scale>
          <a:sx n="40" d="100"/>
          <a:sy n="40" d="100"/>
        </p:scale>
        <p:origin x="-2366"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gs" Target="tags/tag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BB2816-1764-4B74-83B2-0365B0E5CB43}"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1585E9-7E7D-4F61-B910-A0197A3733B6}"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775355"/>
            <a:ext cx="7772400" cy="1225021"/>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28865"/>
            <a:ext cx="2057400" cy="4876271"/>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28865"/>
            <a:ext cx="6019800" cy="4876271"/>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672417"/>
            <a:ext cx="7772400" cy="1135063"/>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bg>
      <p:bgPr>
        <a:solidFill>
          <a:schemeClr val="bg1"/>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27542"/>
            <a:ext cx="3008313" cy="968375"/>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000500"/>
            <a:ext cx="5486400" cy="472282"/>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sp>
        <p:nvSpPr>
          <p:cNvPr id="7" name="矩形 6"/>
          <p:cNvSpPr/>
          <p:nvPr userDrawn="1"/>
        </p:nvSpPr>
        <p:spPr>
          <a:xfrm>
            <a:off x="0" y="0"/>
            <a:ext cx="9144000" cy="5715000"/>
          </a:xfrm>
          <a:prstGeom prst="rect">
            <a:avLst/>
          </a:prstGeom>
          <a:pattFill prst="lgGrid">
            <a:fgClr>
              <a:srgbClr val="8FC31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0" y="0"/>
            <a:ext cx="9144000" cy="5715000"/>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l="-7000" r="-7000"/>
          </a:stretch>
        </a:blipFill>
        <a:effectLst/>
      </p:bgPr>
    </p:bg>
    <p:spTree>
      <p:nvGrpSpPr>
        <p:cNvPr id="1" name=""/>
        <p:cNvGrpSpPr/>
        <p:nvPr/>
      </p:nvGrpSpPr>
      <p:grpSpPr>
        <a:xfrm>
          <a:off x="0" y="0"/>
          <a:ext cx="0" cy="0"/>
          <a:chOff x="0" y="0"/>
          <a:chExt cx="0" cy="0"/>
        </a:xfrm>
      </p:grpSpPr>
      <p:grpSp>
        <p:nvGrpSpPr>
          <p:cNvPr id="15" name="组合 14"/>
          <p:cNvGrpSpPr/>
          <p:nvPr/>
        </p:nvGrpSpPr>
        <p:grpSpPr>
          <a:xfrm>
            <a:off x="0" y="-1266382501"/>
            <a:ext cx="9144000" cy="0"/>
            <a:chOff x="0" y="35624"/>
            <a:chExt cx="8241475" cy="0"/>
          </a:xfrm>
        </p:grpSpPr>
        <p:cxnSp>
          <p:nvCxnSpPr>
            <p:cNvPr id="16" name="直接连接符 15"/>
            <p:cNvCxnSpPr/>
            <p:nvPr/>
          </p:nvCxnSpPr>
          <p:spPr>
            <a:xfrm>
              <a:off x="6103496" y="35624"/>
              <a:ext cx="2137979" cy="0"/>
            </a:xfrm>
            <a:prstGeom prst="line">
              <a:avLst/>
            </a:prstGeom>
            <a:ln w="76200">
              <a:solidFill>
                <a:srgbClr val="FE830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0" y="35624"/>
              <a:ext cx="1272204" cy="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1269232" y="35624"/>
              <a:ext cx="3565585" cy="0"/>
            </a:xfrm>
            <a:prstGeom prst="line">
              <a:avLst/>
            </a:prstGeom>
            <a:ln w="76200">
              <a:solidFill>
                <a:srgbClr val="F63E28"/>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4831292" y="35624"/>
              <a:ext cx="1272204" cy="0"/>
            </a:xfrm>
            <a:prstGeom prst="line">
              <a:avLst/>
            </a:prstGeom>
            <a:ln w="76200">
              <a:solidFill>
                <a:srgbClr val="3C5B9B"/>
              </a:solidFill>
            </a:ln>
          </p:spPr>
          <p:style>
            <a:lnRef idx="1">
              <a:schemeClr val="accent1"/>
            </a:lnRef>
            <a:fillRef idx="0">
              <a:schemeClr val="accent1"/>
            </a:fillRef>
            <a:effectRef idx="0">
              <a:schemeClr val="accent1"/>
            </a:effectRef>
            <a:fontRef idx="minor">
              <a:schemeClr val="tx1"/>
            </a:fontRef>
          </p:style>
        </p:cxnSp>
      </p:grpSp>
      <p:sp>
        <p:nvSpPr>
          <p:cNvPr id="57" name="TextBox 56"/>
          <p:cNvSpPr txBox="1"/>
          <p:nvPr/>
        </p:nvSpPr>
        <p:spPr>
          <a:xfrm>
            <a:off x="771181" y="1497081"/>
            <a:ext cx="7929619" cy="1921510"/>
          </a:xfrm>
          <a:prstGeom prst="rect">
            <a:avLst/>
          </a:prstGeom>
          <a:noFill/>
        </p:spPr>
        <p:txBody>
          <a:bodyPr wrap="square" lIns="76190" tIns="38095" rIns="76190" bIns="38095" rtlCol="0">
            <a:spAutoFit/>
          </a:bodyPr>
          <a:lstStyle/>
          <a:p>
            <a:pPr algn="ctr"/>
            <a:r>
              <a:rPr lang="zh-CN" altLang="zh-CN" sz="4000" b="1" dirty="0" smtClean="0">
                <a:solidFill>
                  <a:srgbClr val="00589A"/>
                </a:solidFill>
                <a:latin typeface="微软雅黑" panose="020B0503020204020204" pitchFamily="34" charset="-122"/>
                <a:ea typeface="微软雅黑" panose="020B0503020204020204" pitchFamily="34" charset="-122"/>
              </a:rPr>
              <a:t>关于调整沈阳市城镇职工大额医疗费用补助保险有关问题的通知</a:t>
            </a:r>
            <a:endParaRPr lang="zh-CN" altLang="zh-CN" sz="4000" b="1" dirty="0" smtClean="0">
              <a:solidFill>
                <a:srgbClr val="00589A"/>
              </a:solidFill>
              <a:latin typeface="微软雅黑" panose="020B0503020204020204" pitchFamily="34" charset="-122"/>
              <a:ea typeface="微软雅黑" panose="020B0503020204020204" pitchFamily="34" charset="-122"/>
            </a:endParaRPr>
          </a:p>
          <a:p>
            <a:pPr algn="ctr"/>
            <a:endParaRPr lang="zh-CN" altLang="en-US" sz="2000" b="1" dirty="0" smtClean="0">
              <a:solidFill>
                <a:srgbClr val="00589A"/>
              </a:solidFill>
              <a:latin typeface="微软雅黑" panose="020B0503020204020204" pitchFamily="34" charset="-122"/>
              <a:ea typeface="微软雅黑" panose="020B0503020204020204" pitchFamily="34" charset="-122"/>
            </a:endParaRPr>
          </a:p>
          <a:p>
            <a:pPr algn="ctr"/>
            <a:r>
              <a:rPr lang="zh-CN" altLang="en-US" sz="2000" b="1" dirty="0" smtClean="0">
                <a:solidFill>
                  <a:srgbClr val="00589A"/>
                </a:solidFill>
                <a:latin typeface="微软雅黑" panose="020B0503020204020204" pitchFamily="34" charset="-122"/>
                <a:ea typeface="微软雅黑" panose="020B0503020204020204" pitchFamily="34" charset="-122"/>
              </a:rPr>
              <a:t>沈</a:t>
            </a:r>
            <a:r>
              <a:rPr lang="zh-CN" altLang="en-US" sz="2000" b="1" dirty="0" smtClean="0">
                <a:solidFill>
                  <a:srgbClr val="00589A"/>
                </a:solidFill>
                <a:latin typeface="微软雅黑" panose="020B0503020204020204" pitchFamily="34" charset="-122"/>
                <a:ea typeface="微软雅黑" panose="020B0503020204020204" pitchFamily="34" charset="-122"/>
              </a:rPr>
              <a:t>医保发</a:t>
            </a:r>
            <a:r>
              <a:rPr lang="en-US" altLang="zh-CN" sz="2000" b="1" dirty="0" smtClean="0">
                <a:solidFill>
                  <a:srgbClr val="00589A"/>
                </a:solidFill>
                <a:latin typeface="微软雅黑" panose="020B0503020204020204" pitchFamily="34" charset="-122"/>
                <a:ea typeface="微软雅黑" panose="020B0503020204020204" pitchFamily="34" charset="-122"/>
              </a:rPr>
              <a:t>〔</a:t>
            </a:r>
            <a:r>
              <a:rPr lang="en-US" altLang="en-US" sz="2000" b="1" dirty="0" smtClean="0">
                <a:solidFill>
                  <a:srgbClr val="00589A"/>
                </a:solidFill>
                <a:latin typeface="微软雅黑" panose="020B0503020204020204" pitchFamily="34" charset="-122"/>
                <a:ea typeface="微软雅黑" panose="020B0503020204020204" pitchFamily="34" charset="-122"/>
              </a:rPr>
              <a:t>2021</a:t>
            </a:r>
            <a:r>
              <a:rPr lang="en-US" altLang="zh-CN" sz="2000" b="1" dirty="0" smtClean="0">
                <a:solidFill>
                  <a:srgbClr val="00589A"/>
                </a:solidFill>
                <a:latin typeface="微软雅黑" panose="020B0503020204020204" pitchFamily="34" charset="-122"/>
                <a:ea typeface="微软雅黑" panose="020B0503020204020204" pitchFamily="34" charset="-122"/>
              </a:rPr>
              <a:t>〕</a:t>
            </a:r>
            <a:r>
              <a:rPr lang="en-US" altLang="zh-CN" sz="2000" b="1" dirty="0" smtClean="0">
                <a:solidFill>
                  <a:srgbClr val="00589A"/>
                </a:solidFill>
                <a:latin typeface="微软雅黑" panose="020B0503020204020204" pitchFamily="34" charset="-122"/>
                <a:ea typeface="微软雅黑" panose="020B0503020204020204" pitchFamily="34" charset="-122"/>
              </a:rPr>
              <a:t>35</a:t>
            </a:r>
            <a:r>
              <a:rPr lang="zh-CN" altLang="en-US" sz="2000" b="1" dirty="0" smtClean="0">
                <a:solidFill>
                  <a:srgbClr val="00589A"/>
                </a:solidFill>
                <a:latin typeface="微软雅黑" panose="020B0503020204020204" pitchFamily="34" charset="-122"/>
                <a:ea typeface="微软雅黑" panose="020B0503020204020204" pitchFamily="34" charset="-122"/>
              </a:rPr>
              <a:t>号</a:t>
            </a:r>
            <a:endParaRPr lang="zh-CN" altLang="en-US" sz="2000" b="1" dirty="0" smtClean="0">
              <a:solidFill>
                <a:srgbClr val="00589A"/>
              </a:solidFill>
              <a:latin typeface="微软雅黑" panose="020B0503020204020204" pitchFamily="34" charset="-122"/>
              <a:ea typeface="微软雅黑" panose="020B0503020204020204" pitchFamily="34" charset="-122"/>
            </a:endParaRPr>
          </a:p>
        </p:txBody>
      </p:sp>
      <p:sp>
        <p:nvSpPr>
          <p:cNvPr id="58" name="圆角矩形 57"/>
          <p:cNvSpPr/>
          <p:nvPr/>
        </p:nvSpPr>
        <p:spPr>
          <a:xfrm>
            <a:off x="4714876" y="4429136"/>
            <a:ext cx="3107212" cy="381503"/>
          </a:xfrm>
          <a:prstGeom prst="roundRect">
            <a:avLst/>
          </a:prstGeom>
          <a:solidFill>
            <a:srgbClr val="00589A"/>
          </a:solidFill>
          <a:ln>
            <a:noFill/>
          </a:ln>
        </p:spPr>
        <p:style>
          <a:lnRef idx="2">
            <a:schemeClr val="accent1">
              <a:shade val="50000"/>
            </a:schemeClr>
          </a:lnRef>
          <a:fillRef idx="1">
            <a:schemeClr val="accent1"/>
          </a:fillRef>
          <a:effectRef idx="0">
            <a:schemeClr val="accent1"/>
          </a:effectRef>
          <a:fontRef idx="minor">
            <a:schemeClr val="lt1"/>
          </a:fontRef>
        </p:style>
        <p:txBody>
          <a:bodyPr lIns="101562" tIns="50781" rIns="101562" bIns="50781" rtlCol="0" anchor="ctr"/>
          <a:lstStyle/>
          <a:p>
            <a:pPr algn="ctr"/>
            <a:endParaRPr lang="zh-CN" altLang="en-US">
              <a:solidFill>
                <a:schemeClr val="bg1"/>
              </a:solidFill>
            </a:endParaRPr>
          </a:p>
        </p:txBody>
      </p:sp>
      <p:sp>
        <p:nvSpPr>
          <p:cNvPr id="63" name="TextBox 62"/>
          <p:cNvSpPr txBox="1"/>
          <p:nvPr/>
        </p:nvSpPr>
        <p:spPr>
          <a:xfrm>
            <a:off x="3857620" y="4429136"/>
            <a:ext cx="3902614" cy="398780"/>
          </a:xfrm>
          <a:prstGeom prst="rect">
            <a:avLst/>
          </a:prstGeom>
          <a:noFill/>
        </p:spPr>
        <p:txBody>
          <a:bodyPr wrap="square" rtlCol="0">
            <a:spAutoFit/>
          </a:bodyPr>
          <a:lstStyle/>
          <a:p>
            <a:pPr algn="ctr"/>
            <a:r>
              <a:rPr lang="zh-CN" altLang="en-US" sz="2000" dirty="0" smtClean="0">
                <a:solidFill>
                  <a:schemeClr val="bg1"/>
                </a:solidFill>
                <a:latin typeface="微软雅黑" panose="020B0503020204020204" pitchFamily="34" charset="-122"/>
                <a:ea typeface="微软雅黑" panose="020B0503020204020204" pitchFamily="34" charset="-122"/>
              </a:rPr>
              <a:t>              政 策 解 读 资 料</a:t>
            </a:r>
            <a:endParaRPr lang="zh-CN" altLang="en-US" sz="2000" dirty="0">
              <a:solidFill>
                <a:schemeClr val="bg1"/>
              </a:solidFill>
              <a:latin typeface="微软雅黑" panose="020B0503020204020204" pitchFamily="34" charset="-122"/>
              <a:ea typeface="微软雅黑" panose="020B0503020204020204" pitchFamily="34" charset="-122"/>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70755" y="167040"/>
            <a:ext cx="936104"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57"/>
                                        </p:tgtEl>
                                        <p:attrNameLst>
                                          <p:attrName>style.visibility</p:attrName>
                                        </p:attrNameLst>
                                      </p:cBhvr>
                                      <p:to>
                                        <p:strVal val="visible"/>
                                      </p:to>
                                    </p:set>
                                    <p:anim calcmode="lin" valueType="num">
                                      <p:cBhvr>
                                        <p:cTn id="7" dur="1000" fill="hold"/>
                                        <p:tgtEl>
                                          <p:spTgt spid="57"/>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57"/>
                                        </p:tgtEl>
                                        <p:attrNameLst>
                                          <p:attrName>ppt_y</p:attrName>
                                        </p:attrNameLst>
                                      </p:cBhvr>
                                      <p:tavLst>
                                        <p:tav tm="0">
                                          <p:val>
                                            <p:strVal val="#ppt_y"/>
                                          </p:val>
                                        </p:tav>
                                        <p:tav tm="100000">
                                          <p:val>
                                            <p:strVal val="#ppt_y"/>
                                          </p:val>
                                        </p:tav>
                                      </p:tavLst>
                                    </p:anim>
                                    <p:anim calcmode="lin" valueType="num">
                                      <p:cBhvr>
                                        <p:cTn id="9" dur="1000" fill="hold"/>
                                        <p:tgtEl>
                                          <p:spTgt spid="57"/>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5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57"/>
                                        </p:tgtEl>
                                      </p:cBhvr>
                                    </p:animEffect>
                                  </p:childTnLst>
                                </p:cTn>
                              </p:par>
                            </p:childTnLst>
                          </p:cTn>
                        </p:par>
                        <p:par>
                          <p:cTn id="12" fill="hold">
                            <p:stCondLst>
                              <p:cond delay="5000"/>
                            </p:stCondLst>
                            <p:childTnLst>
                              <p:par>
                                <p:cTn id="13" presetID="16" presetClass="entr" presetSubtype="37" fill="hold" grpId="0" nodeType="afterEffect">
                                  <p:stCondLst>
                                    <p:cond delay="0"/>
                                  </p:stCondLst>
                                  <p:childTnLst>
                                    <p:set>
                                      <p:cBhvr>
                                        <p:cTn id="14" dur="1" fill="hold">
                                          <p:stCondLst>
                                            <p:cond delay="0"/>
                                          </p:stCondLst>
                                        </p:cTn>
                                        <p:tgtEl>
                                          <p:spTgt spid="58"/>
                                        </p:tgtEl>
                                        <p:attrNameLst>
                                          <p:attrName>style.visibility</p:attrName>
                                        </p:attrNameLst>
                                      </p:cBhvr>
                                      <p:to>
                                        <p:strVal val="visible"/>
                                      </p:to>
                                    </p:set>
                                    <p:animEffect transition="in" filter="barn(outVertical)">
                                      <p:cBhvr>
                                        <p:cTn id="15" dur="1000"/>
                                        <p:tgtEl>
                                          <p:spTgt spid="58"/>
                                        </p:tgtEl>
                                      </p:cBhvr>
                                    </p:animEffect>
                                  </p:childTnLst>
                                </p:cTn>
                              </p:par>
                              <p:par>
                                <p:cTn id="16" presetID="55" presetClass="entr" presetSubtype="0" fill="hold" grpId="0" nodeType="withEffect">
                                  <p:stCondLst>
                                    <p:cond delay="0"/>
                                  </p:stCondLst>
                                  <p:childTnLst>
                                    <p:set>
                                      <p:cBhvr>
                                        <p:cTn id="17" dur="1" fill="hold">
                                          <p:stCondLst>
                                            <p:cond delay="0"/>
                                          </p:stCondLst>
                                        </p:cTn>
                                        <p:tgtEl>
                                          <p:spTgt spid="63"/>
                                        </p:tgtEl>
                                        <p:attrNameLst>
                                          <p:attrName>style.visibility</p:attrName>
                                        </p:attrNameLst>
                                      </p:cBhvr>
                                      <p:to>
                                        <p:strVal val="visible"/>
                                      </p:to>
                                    </p:set>
                                    <p:anim calcmode="lin" valueType="num">
                                      <p:cBhvr>
                                        <p:cTn id="18" dur="1000" fill="hold"/>
                                        <p:tgtEl>
                                          <p:spTgt spid="63"/>
                                        </p:tgtEl>
                                        <p:attrNameLst>
                                          <p:attrName>ppt_w</p:attrName>
                                        </p:attrNameLst>
                                      </p:cBhvr>
                                      <p:tavLst>
                                        <p:tav tm="0">
                                          <p:val>
                                            <p:strVal val="#ppt_w*0.70"/>
                                          </p:val>
                                        </p:tav>
                                        <p:tav tm="100000">
                                          <p:val>
                                            <p:strVal val="#ppt_w"/>
                                          </p:val>
                                        </p:tav>
                                      </p:tavLst>
                                    </p:anim>
                                    <p:anim calcmode="lin" valueType="num">
                                      <p:cBhvr>
                                        <p:cTn id="19" dur="1000" fill="hold"/>
                                        <p:tgtEl>
                                          <p:spTgt spid="63"/>
                                        </p:tgtEl>
                                        <p:attrNameLst>
                                          <p:attrName>ppt_h</p:attrName>
                                        </p:attrNameLst>
                                      </p:cBhvr>
                                      <p:tavLst>
                                        <p:tav tm="0">
                                          <p:val>
                                            <p:strVal val="#ppt_h"/>
                                          </p:val>
                                        </p:tav>
                                        <p:tav tm="100000">
                                          <p:val>
                                            <p:strVal val="#ppt_h"/>
                                          </p:val>
                                        </p:tav>
                                      </p:tavLst>
                                    </p:anim>
                                    <p:animEffect transition="in" filter="fade">
                                      <p:cBhvr>
                                        <p:cTn id="20" dur="1000"/>
                                        <p:tgtEl>
                                          <p:spTgt spid="63"/>
                                        </p:tgtEl>
                                      </p:cBhvr>
                                    </p:animEffect>
                                  </p:childTnLst>
                                </p:cTn>
                              </p:par>
                            </p:childTnLst>
                          </p:cTn>
                        </p:par>
                        <p:par>
                          <p:cTn id="21" fill="hold">
                            <p:stCondLst>
                              <p:cond delay="6000"/>
                            </p:stCondLst>
                            <p:childTnLst>
                              <p:par>
                                <p:cTn id="22" presetID="22" presetClass="entr" presetSubtype="8" fill="hold" nodeType="after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wipe(left)">
                                      <p:cBhvr>
                                        <p:cTn id="24" dur="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8" grpId="0" animBg="1"/>
      <p:bldP spid="6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对角圆角矩形 2"/>
          <p:cNvSpPr/>
          <p:nvPr/>
        </p:nvSpPr>
        <p:spPr>
          <a:xfrm>
            <a:off x="0" y="-22820"/>
            <a:ext cx="9144000" cy="57378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梯形 2"/>
          <p:cNvSpPr/>
          <p:nvPr/>
        </p:nvSpPr>
        <p:spPr>
          <a:xfrm>
            <a:off x="2674800" y="1857344"/>
            <a:ext cx="1170000" cy="216024"/>
          </a:xfrm>
          <a:prstGeom prst="trapezoid">
            <a:avLst>
              <a:gd name="adj" fmla="val 40432"/>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endParaRPr>
          </a:p>
        </p:txBody>
      </p:sp>
      <p:sp>
        <p:nvSpPr>
          <p:cNvPr id="4" name="矩形 3"/>
          <p:cNvSpPr/>
          <p:nvPr/>
        </p:nvSpPr>
        <p:spPr>
          <a:xfrm>
            <a:off x="2209800" y="1988510"/>
            <a:ext cx="6934200" cy="1257117"/>
          </a:xfrm>
          <a:prstGeom prst="rect">
            <a:avLst/>
          </a:prstGeom>
          <a:solidFill>
            <a:srgbClr val="8FC31F"/>
          </a:solidFill>
          <a:ln w="12700" cap="flat" cmpd="sng" algn="ctr">
            <a:noFill/>
            <a:prstDash val="solid"/>
            <a:miter lim="800000"/>
          </a:ln>
          <a:effectLst/>
        </p:spPr>
        <p:txBody>
          <a:bodyPr lIns="1116000" tIns="0" bIns="36000" anchor="ctr"/>
          <a:lstStyle/>
          <a:p>
            <a:pPr algn="just" eaLnBrk="1" fontAlgn="auto" hangingPunct="1">
              <a:spcBef>
                <a:spcPts val="0"/>
              </a:spcBef>
              <a:spcAft>
                <a:spcPts val="0"/>
              </a:spcAft>
              <a:defRPr/>
            </a:pPr>
            <a:endParaRPr lang="zh-CN" altLang="en-US" sz="3600" b="1" dirty="0">
              <a:solidFill>
                <a:srgbClr val="006D46"/>
              </a:solidFill>
              <a:latin typeface="华文中宋" panose="02010600040101010101" pitchFamily="2" charset="-122"/>
              <a:ea typeface="华文中宋" panose="02010600040101010101" pitchFamily="2" charset="-122"/>
              <a:cs typeface="+mj-cs"/>
            </a:endParaRPr>
          </a:p>
        </p:txBody>
      </p:sp>
      <p:sp>
        <p:nvSpPr>
          <p:cNvPr id="5" name="任意多边形 8"/>
          <p:cNvSpPr/>
          <p:nvPr/>
        </p:nvSpPr>
        <p:spPr bwMode="auto">
          <a:xfrm>
            <a:off x="2763665" y="1857344"/>
            <a:ext cx="993775" cy="1011237"/>
          </a:xfrm>
          <a:custGeom>
            <a:avLst/>
            <a:gdLst>
              <a:gd name="T0" fmla="*/ 0 w 993531"/>
              <a:gd name="T1" fmla="*/ 0 h 1011115"/>
              <a:gd name="T2" fmla="*/ 993775 w 993531"/>
              <a:gd name="T3" fmla="*/ 0 h 1011115"/>
              <a:gd name="T4" fmla="*/ 496888 w 993531"/>
              <a:gd name="T5" fmla="*/ 1011237 h 1011115"/>
              <a:gd name="T6" fmla="*/ 0 60000 65536"/>
              <a:gd name="T7" fmla="*/ 0 60000 65536"/>
              <a:gd name="T8" fmla="*/ 0 60000 65536"/>
              <a:gd name="T9" fmla="*/ 0 w 993531"/>
              <a:gd name="T10" fmla="*/ 0 h 1011115"/>
              <a:gd name="T11" fmla="*/ 993531 w 993531"/>
              <a:gd name="T12" fmla="*/ 1011115 h 1011115"/>
            </a:gdLst>
            <a:ahLst/>
            <a:cxnLst>
              <a:cxn ang="T6">
                <a:pos x="T0" y="T1"/>
              </a:cxn>
              <a:cxn ang="T7">
                <a:pos x="T2" y="T3"/>
              </a:cxn>
              <a:cxn ang="T8">
                <a:pos x="T4" y="T5"/>
              </a:cxn>
            </a:cxnLst>
            <a:rect l="T9" t="T10" r="T11" b="T12"/>
            <a:pathLst>
              <a:path w="993531" h="1011115">
                <a:moveTo>
                  <a:pt x="0" y="0"/>
                </a:moveTo>
                <a:lnTo>
                  <a:pt x="993531" y="0"/>
                </a:lnTo>
                <a:lnTo>
                  <a:pt x="496766" y="1011115"/>
                </a:lnTo>
                <a:lnTo>
                  <a:pt x="0" y="0"/>
                </a:lnTo>
                <a:close/>
              </a:path>
            </a:pathLst>
          </a:custGeom>
          <a:solidFill>
            <a:schemeClr val="bg1">
              <a:lumMod val="95000"/>
            </a:schemeClr>
          </a:solidFill>
          <a:ln w="12700" algn="ctr">
            <a:noFill/>
            <a:miter lim="800000"/>
          </a:ln>
        </p:spPr>
        <p:txBody>
          <a:bodyPr tIns="0" bIns="360000" anchor="ctr"/>
          <a:lstStyle/>
          <a:p>
            <a:pPr algn="ctr" eaLnBrk="1" hangingPunct="1">
              <a:spcBef>
                <a:spcPts val="2400"/>
              </a:spcBef>
              <a:buClr>
                <a:schemeClr val="accent1"/>
              </a:buClr>
              <a:buSzPct val="60000"/>
            </a:pPr>
            <a:r>
              <a:rPr lang="zh-CN" altLang="en-US" sz="3200" b="1" dirty="0" smtClean="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rPr>
              <a:t>一</a:t>
            </a:r>
            <a:endParaRPr lang="zh-CN" altLang="en-US" sz="3200" b="1" dirty="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endParaRPr>
          </a:p>
        </p:txBody>
      </p:sp>
      <p:sp>
        <p:nvSpPr>
          <p:cNvPr id="7" name="矩形 6"/>
          <p:cNvSpPr/>
          <p:nvPr/>
        </p:nvSpPr>
        <p:spPr>
          <a:xfrm>
            <a:off x="3995936" y="2291133"/>
            <a:ext cx="1402080" cy="829945"/>
          </a:xfrm>
          <a:prstGeom prst="rect">
            <a:avLst/>
          </a:prstGeom>
        </p:spPr>
        <p:txBody>
          <a:bodyPr wrap="none">
            <a:spAutoFit/>
          </a:bodyPr>
          <a:lstStyle/>
          <a:p>
            <a:pPr lvl="0" algn="l"/>
            <a:r>
              <a:rPr lang="zh-CN" altLang="zh-CN" sz="2400" b="1" dirty="0" smtClean="0">
                <a:solidFill>
                  <a:schemeClr val="bg1"/>
                </a:solidFill>
                <a:latin typeface="微软雅黑" panose="020B0503020204020204" pitchFamily="34" charset="-122"/>
                <a:ea typeface="微软雅黑" panose="020B0503020204020204" pitchFamily="34" charset="-122"/>
              </a:rPr>
              <a:t>出台背景</a:t>
            </a:r>
            <a:endParaRPr lang="zh-CN" altLang="zh-CN" sz="2400" b="1" dirty="0" smtClean="0">
              <a:solidFill>
                <a:schemeClr val="bg1"/>
              </a:solidFill>
              <a:latin typeface="微软雅黑" panose="020B0503020204020204" pitchFamily="34" charset="-122"/>
              <a:ea typeface="微软雅黑" panose="020B0503020204020204" pitchFamily="34" charset="-122"/>
            </a:endParaRPr>
          </a:p>
          <a:p>
            <a:endParaRPr lang="zh-CN" altLang="en-US" sz="2400" b="1" dirty="0">
              <a:solidFill>
                <a:schemeClr val="bg1"/>
              </a:solidFill>
              <a:latin typeface="微软雅黑" panose="020B0503020204020204" pitchFamily="34" charset="-122"/>
              <a:ea typeface="微软雅黑" panose="020B0503020204020204" pitchFamily="34" charset="-122"/>
            </a:endParaRPr>
          </a:p>
        </p:txBody>
      </p:sp>
      <p:pic>
        <p:nvPicPr>
          <p:cNvPr id="8"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7867729" y="100246"/>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750"/>
                                        <p:tgtEl>
                                          <p:spTgt spid="3"/>
                                        </p:tgtEl>
                                      </p:cBhvr>
                                    </p:animEffect>
                                  </p:childTnLst>
                                </p:cTn>
                              </p:par>
                            </p:childTnLst>
                          </p:cTn>
                        </p:par>
                        <p:par>
                          <p:cTn id="12" fill="hold">
                            <p:stCondLst>
                              <p:cond delay="1500"/>
                            </p:stCondLst>
                            <p:childTnLst>
                              <p:par>
                                <p:cTn id="13" presetID="22" presetClass="entr" presetSubtype="1"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up)">
                                      <p:cBhvr>
                                        <p:cTn id="15" dur="500"/>
                                        <p:tgtEl>
                                          <p:spTgt spid="5"/>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32"/>
          <p:cNvGrpSpPr/>
          <p:nvPr/>
        </p:nvGrpSpPr>
        <p:grpSpPr>
          <a:xfrm>
            <a:off x="2196000" y="598396"/>
            <a:ext cx="6948000" cy="126642"/>
            <a:chOff x="2492152" y="625252"/>
            <a:chExt cx="6804248" cy="126642"/>
          </a:xfrm>
        </p:grpSpPr>
        <p:sp>
          <p:nvSpPr>
            <p:cNvPr id="30" name="矩形 29"/>
            <p:cNvSpPr/>
            <p:nvPr/>
          </p:nvSpPr>
          <p:spPr>
            <a:xfrm>
              <a:off x="2492152" y="625252"/>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2492152" y="715894"/>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8" name="KSO_Shape"/>
          <p:cNvSpPr/>
          <p:nvPr/>
        </p:nvSpPr>
        <p:spPr bwMode="auto">
          <a:xfrm>
            <a:off x="827584" y="1000682"/>
            <a:ext cx="432048" cy="288032"/>
          </a:xfrm>
          <a:custGeom>
            <a:avLst/>
            <a:gdLst>
              <a:gd name="T0" fmla="*/ 2147483646 w 534"/>
              <a:gd name="T1" fmla="*/ 2147483646 h 354"/>
              <a:gd name="T2" fmla="*/ 2147483646 w 534"/>
              <a:gd name="T3" fmla="*/ 2147483646 h 354"/>
              <a:gd name="T4" fmla="*/ 2147483646 w 534"/>
              <a:gd name="T5" fmla="*/ 0 h 354"/>
              <a:gd name="T6" fmla="*/ 2147483646 w 534"/>
              <a:gd name="T7" fmla="*/ 2147483646 h 354"/>
              <a:gd name="T8" fmla="*/ 2147483646 w 534"/>
              <a:gd name="T9" fmla="*/ 2147483646 h 354"/>
              <a:gd name="T10" fmla="*/ 2147483646 w 534"/>
              <a:gd name="T11" fmla="*/ 2147483646 h 354"/>
              <a:gd name="T12" fmla="*/ 2147483646 w 534"/>
              <a:gd name="T13" fmla="*/ 2147483646 h 354"/>
              <a:gd name="T14" fmla="*/ 2147483646 w 534"/>
              <a:gd name="T15" fmla="*/ 2147483646 h 354"/>
              <a:gd name="T16" fmla="*/ 2147483646 w 534"/>
              <a:gd name="T17" fmla="*/ 2147483646 h 354"/>
              <a:gd name="T18" fmla="*/ 2147483646 w 534"/>
              <a:gd name="T19" fmla="*/ 2147483646 h 354"/>
              <a:gd name="T20" fmla="*/ 0 w 534"/>
              <a:gd name="T21" fmla="*/ 2147483646 h 354"/>
              <a:gd name="T22" fmla="*/ 0 w 534"/>
              <a:gd name="T23" fmla="*/ 2147483646 h 354"/>
              <a:gd name="T24" fmla="*/ 2147483646 w 534"/>
              <a:gd name="T25" fmla="*/ 2147483646 h 354"/>
              <a:gd name="T26" fmla="*/ 2147483646 w 534"/>
              <a:gd name="T27" fmla="*/ 2147483646 h 354"/>
              <a:gd name="T28" fmla="*/ 2147483646 w 534"/>
              <a:gd name="T29" fmla="*/ 2147483646 h 354"/>
              <a:gd name="T30" fmla="*/ 2147483646 w 534"/>
              <a:gd name="T31" fmla="*/ 2147483646 h 354"/>
              <a:gd name="T32" fmla="*/ 2147483646 w 534"/>
              <a:gd name="T33" fmla="*/ 2147483646 h 354"/>
              <a:gd name="T34" fmla="*/ 2147483646 w 534"/>
              <a:gd name="T35" fmla="*/ 2147483646 h 354"/>
              <a:gd name="T36" fmla="*/ 2147483646 w 534"/>
              <a:gd name="T37" fmla="*/ 2147483646 h 354"/>
              <a:gd name="T38" fmla="*/ 2147483646 w 534"/>
              <a:gd name="T39" fmla="*/ 2147483646 h 354"/>
              <a:gd name="T40" fmla="*/ 2147483646 w 534"/>
              <a:gd name="T41" fmla="*/ 2147483646 h 354"/>
              <a:gd name="T42" fmla="*/ 2147483646 w 534"/>
              <a:gd name="T43" fmla="*/ 2147483646 h 354"/>
              <a:gd name="T44" fmla="*/ 2147483646 w 534"/>
              <a:gd name="T45" fmla="*/ 2147483646 h 354"/>
              <a:gd name="T46" fmla="*/ 2147483646 w 534"/>
              <a:gd name="T47" fmla="*/ 2147483646 h 354"/>
              <a:gd name="T48" fmla="*/ 2147483646 w 534"/>
              <a:gd name="T49" fmla="*/ 2147483646 h 354"/>
              <a:gd name="T50" fmla="*/ 2147483646 w 534"/>
              <a:gd name="T51" fmla="*/ 2147483646 h 354"/>
              <a:gd name="T52" fmla="*/ 2147483646 w 534"/>
              <a:gd name="T53" fmla="*/ 2147483646 h 354"/>
              <a:gd name="T54" fmla="*/ 2147483646 w 534"/>
              <a:gd name="T55" fmla="*/ 2147483646 h 354"/>
              <a:gd name="T56" fmla="*/ 2147483646 w 534"/>
              <a:gd name="T57" fmla="*/ 2147483646 h 354"/>
              <a:gd name="T58" fmla="*/ 2147483646 w 534"/>
              <a:gd name="T59" fmla="*/ 2147483646 h 354"/>
              <a:gd name="T60" fmla="*/ 2147483646 w 534"/>
              <a:gd name="T61" fmla="*/ 2147483646 h 35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34" h="354">
                <a:moveTo>
                  <a:pt x="140" y="105"/>
                </a:moveTo>
                <a:lnTo>
                  <a:pt x="190" y="85"/>
                </a:lnTo>
                <a:lnTo>
                  <a:pt x="394" y="0"/>
                </a:lnTo>
                <a:lnTo>
                  <a:pt x="394" y="165"/>
                </a:lnTo>
                <a:lnTo>
                  <a:pt x="394" y="329"/>
                </a:lnTo>
                <a:lnTo>
                  <a:pt x="190" y="245"/>
                </a:lnTo>
                <a:lnTo>
                  <a:pt x="140" y="230"/>
                </a:lnTo>
                <a:lnTo>
                  <a:pt x="175" y="354"/>
                </a:lnTo>
                <a:lnTo>
                  <a:pt x="75" y="354"/>
                </a:lnTo>
                <a:lnTo>
                  <a:pt x="45" y="225"/>
                </a:lnTo>
                <a:lnTo>
                  <a:pt x="0" y="225"/>
                </a:lnTo>
                <a:lnTo>
                  <a:pt x="0" y="105"/>
                </a:lnTo>
                <a:lnTo>
                  <a:pt x="140" y="105"/>
                </a:lnTo>
                <a:close/>
                <a:moveTo>
                  <a:pt x="444" y="230"/>
                </a:moveTo>
                <a:lnTo>
                  <a:pt x="524" y="255"/>
                </a:lnTo>
                <a:lnTo>
                  <a:pt x="509" y="284"/>
                </a:lnTo>
                <a:lnTo>
                  <a:pt x="434" y="259"/>
                </a:lnTo>
                <a:lnTo>
                  <a:pt x="444" y="230"/>
                </a:lnTo>
                <a:close/>
                <a:moveTo>
                  <a:pt x="439" y="70"/>
                </a:moveTo>
                <a:lnTo>
                  <a:pt x="514" y="45"/>
                </a:lnTo>
                <a:lnTo>
                  <a:pt x="524" y="75"/>
                </a:lnTo>
                <a:lnTo>
                  <a:pt x="449" y="105"/>
                </a:lnTo>
                <a:lnTo>
                  <a:pt x="439" y="70"/>
                </a:lnTo>
                <a:close/>
                <a:moveTo>
                  <a:pt x="454" y="150"/>
                </a:moveTo>
                <a:lnTo>
                  <a:pt x="534" y="150"/>
                </a:lnTo>
                <a:lnTo>
                  <a:pt x="534" y="185"/>
                </a:lnTo>
                <a:lnTo>
                  <a:pt x="454" y="185"/>
                </a:lnTo>
                <a:lnTo>
                  <a:pt x="454" y="150"/>
                </a:lnTo>
                <a:close/>
              </a:path>
            </a:pathLst>
          </a:custGeom>
          <a:solidFill>
            <a:schemeClr val="bg1"/>
          </a:solidFill>
          <a:ln>
            <a:noFill/>
          </a:ln>
        </p:spPr>
        <p:txBody>
          <a:bodyPr/>
          <a:lstStyle/>
          <a:p>
            <a:endParaRPr lang="zh-CN" altLang="en-US"/>
          </a:p>
        </p:txBody>
      </p:sp>
      <p:sp>
        <p:nvSpPr>
          <p:cNvPr id="48" name="文本框 7"/>
          <p:cNvSpPr txBox="1">
            <a:spLocks noChangeArrowheads="1"/>
          </p:cNvSpPr>
          <p:nvPr/>
        </p:nvSpPr>
        <p:spPr bwMode="auto">
          <a:xfrm>
            <a:off x="827331" y="840621"/>
            <a:ext cx="7340256" cy="928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Narrow" panose="020B0606020202030204" pitchFamily="34" charset="0"/>
                <a:ea typeface="微软雅黑" panose="020B0503020204020204" pitchFamily="34" charset="-122"/>
              </a:defRPr>
            </a:lvl1pPr>
            <a:lvl2pPr>
              <a:defRPr sz="2800">
                <a:solidFill>
                  <a:schemeClr val="tx1"/>
                </a:solidFill>
                <a:latin typeface="Arial Narrow" panose="020B0606020202030204" pitchFamily="34" charset="0"/>
                <a:ea typeface="微软雅黑" panose="020B0503020204020204" pitchFamily="34" charset="-122"/>
              </a:defRPr>
            </a:lvl2pPr>
            <a:lvl3pPr>
              <a:defRPr sz="2400">
                <a:solidFill>
                  <a:schemeClr val="tx1"/>
                </a:solidFill>
                <a:latin typeface="Arial Narrow" panose="020B0606020202030204" pitchFamily="34" charset="0"/>
                <a:ea typeface="微软雅黑" panose="020B0503020204020204" pitchFamily="34" charset="-122"/>
              </a:defRPr>
            </a:lvl3pPr>
            <a:lvl4pPr>
              <a:defRPr sz="2000">
                <a:solidFill>
                  <a:schemeClr val="tx1"/>
                </a:solidFill>
                <a:latin typeface="Arial Narrow" panose="020B0606020202030204" pitchFamily="34" charset="0"/>
                <a:ea typeface="微软雅黑" panose="020B0503020204020204" pitchFamily="34" charset="-122"/>
              </a:defRPr>
            </a:lvl4pPr>
            <a:lvl5pPr>
              <a:defRPr sz="2000">
                <a:solidFill>
                  <a:schemeClr val="tx1"/>
                </a:solidFill>
                <a:latin typeface="Arial Narrow" panose="020B0606020202030204" pitchFamily="34" charset="0"/>
                <a:ea typeface="微软雅黑" panose="020B0503020204020204" pitchFamily="34" charset="-122"/>
              </a:defRPr>
            </a:lvl5pPr>
            <a:lvl6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6pPr>
            <a:lvl7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7pPr>
            <a:lvl8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8pPr>
            <a:lvl9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9pPr>
          </a:lstStyle>
          <a:p>
            <a:r>
              <a:rPr lang="zh-CN" altLang="zh-CN" sz="2400" dirty="0" smtClean="0"/>
              <a:t>国家建设全国统一的医保服务平台，始终坚持的是统一原则，是信息化和标准化融合推进，通过规范医保、药品、耗材、疾病诊断、手术操作等15套业务信息编码标准，搭建医保领域通用的信息化语言体系，确保全国医保系统“一盘棋’。建成全国统一、高效、兼容、便捷、安全的医疗保障信息系统，有利于异地就医结算、提高统筹层次及规范医保管理。为了与国家、省医保局信息系统保持一致顺利对接，对我市城镇职工大额医疗费用补助保险的医保政策进行规范。</a:t>
            </a:r>
            <a:endParaRPr lang="zh-CN" altLang="zh-CN" sz="2400" dirty="0" smtClean="0"/>
          </a:p>
          <a:p>
            <a:endParaRPr lang="zh-CN" altLang="zh-CN" sz="2400" dirty="0" smtClean="0"/>
          </a:p>
        </p:txBody>
      </p:sp>
      <p:sp>
        <p:nvSpPr>
          <p:cNvPr id="26" name="文本框 7"/>
          <p:cNvSpPr txBox="1">
            <a:spLocks noChangeArrowheads="1"/>
          </p:cNvSpPr>
          <p:nvPr/>
        </p:nvSpPr>
        <p:spPr bwMode="auto">
          <a:xfrm>
            <a:off x="1180639" y="3865612"/>
            <a:ext cx="7643866" cy="1143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Narrow" panose="020B0606020202030204" pitchFamily="34" charset="0"/>
                <a:ea typeface="微软雅黑" panose="020B0503020204020204" pitchFamily="34" charset="-122"/>
              </a:defRPr>
            </a:lvl1pPr>
            <a:lvl2pPr>
              <a:defRPr sz="2800">
                <a:solidFill>
                  <a:schemeClr val="tx1"/>
                </a:solidFill>
                <a:latin typeface="Arial Narrow" panose="020B0606020202030204" pitchFamily="34" charset="0"/>
                <a:ea typeface="微软雅黑" panose="020B0503020204020204" pitchFamily="34" charset="-122"/>
              </a:defRPr>
            </a:lvl2pPr>
            <a:lvl3pPr>
              <a:defRPr sz="2400">
                <a:solidFill>
                  <a:schemeClr val="tx1"/>
                </a:solidFill>
                <a:latin typeface="Arial Narrow" panose="020B0606020202030204" pitchFamily="34" charset="0"/>
                <a:ea typeface="微软雅黑" panose="020B0503020204020204" pitchFamily="34" charset="-122"/>
              </a:defRPr>
            </a:lvl3pPr>
            <a:lvl4pPr>
              <a:defRPr sz="2000">
                <a:solidFill>
                  <a:schemeClr val="tx1"/>
                </a:solidFill>
                <a:latin typeface="Arial Narrow" panose="020B0606020202030204" pitchFamily="34" charset="0"/>
                <a:ea typeface="微软雅黑" panose="020B0503020204020204" pitchFamily="34" charset="-122"/>
              </a:defRPr>
            </a:lvl4pPr>
            <a:lvl5pPr>
              <a:defRPr sz="2000">
                <a:solidFill>
                  <a:schemeClr val="tx1"/>
                </a:solidFill>
                <a:latin typeface="Arial Narrow" panose="020B0606020202030204" pitchFamily="34" charset="0"/>
                <a:ea typeface="微软雅黑" panose="020B0503020204020204" pitchFamily="34" charset="-122"/>
              </a:defRPr>
            </a:lvl5pPr>
            <a:lvl6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6pPr>
            <a:lvl7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7pPr>
            <a:lvl8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8pPr>
            <a:lvl9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9pPr>
          </a:lstStyle>
          <a:p>
            <a:pPr>
              <a:lnSpc>
                <a:spcPct val="150000"/>
              </a:lnSpc>
            </a:pPr>
            <a:endParaRPr lang="zh-CN" altLang="zh-CN" sz="1600" dirty="0"/>
          </a:p>
          <a:p>
            <a:pPr>
              <a:lnSpc>
                <a:spcPct val="150000"/>
              </a:lnSpc>
            </a:pPr>
            <a:endParaRPr lang="zh-CN" altLang="zh-CN" sz="1600" dirty="0"/>
          </a:p>
        </p:txBody>
      </p:sp>
      <p:pic>
        <p:nvPicPr>
          <p:cNvPr id="15"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23528" y="121196"/>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图片 2" descr="u=4139395958,1395185785&amp;fm=27&amp;gp=0"/>
          <p:cNvPicPr>
            <a:picLocks noChangeAspect="1"/>
          </p:cNvPicPr>
          <p:nvPr/>
        </p:nvPicPr>
        <p:blipFill>
          <a:blip r:embed="rId2"/>
          <a:stretch>
            <a:fillRect/>
          </a:stretch>
        </p:blipFill>
        <p:spPr>
          <a:xfrm>
            <a:off x="7158355" y="3937635"/>
            <a:ext cx="1985645" cy="1694815"/>
          </a:xfrm>
          <a:prstGeom prst="rect">
            <a:avLst/>
          </a:prstGeom>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wipe(up)">
                                      <p:cBhvr>
                                        <p:cTn id="11" dur="500"/>
                                        <p:tgtEl>
                                          <p:spTgt spid="48"/>
                                        </p:tgtEl>
                                      </p:cBhvr>
                                    </p:animEffect>
                                  </p:childTnLst>
                                </p:cTn>
                              </p:par>
                            </p:childTnLst>
                          </p:cTn>
                        </p:par>
                        <p:par>
                          <p:cTn id="12" fill="hold">
                            <p:stCondLst>
                              <p:cond delay="1000"/>
                            </p:stCondLst>
                            <p:childTnLst>
                              <p:par>
                                <p:cTn id="13" presetID="42" presetClass="entr" presetSubtype="0" fill="hold" grpId="0" nodeType="afterEffect">
                                  <p:stCondLst>
                                    <p:cond delay="0"/>
                                  </p:stCondLst>
                                  <p:childTnLst>
                                    <p:set>
                                      <p:cBhvr>
                                        <p:cTn id="14" dur="1" fill="hold">
                                          <p:stCondLst>
                                            <p:cond delay="0"/>
                                          </p:stCondLst>
                                        </p:cTn>
                                        <p:tgtEl>
                                          <p:spTgt spid="38"/>
                                        </p:tgtEl>
                                        <p:attrNameLst>
                                          <p:attrName>style.visibility</p:attrName>
                                        </p:attrNameLst>
                                      </p:cBhvr>
                                      <p:to>
                                        <p:strVal val="visible"/>
                                      </p:to>
                                    </p:set>
                                    <p:animEffect transition="in" filter="fade">
                                      <p:cBhvr>
                                        <p:cTn id="15" dur="750"/>
                                        <p:tgtEl>
                                          <p:spTgt spid="38"/>
                                        </p:tgtEl>
                                      </p:cBhvr>
                                    </p:animEffect>
                                    <p:anim calcmode="lin" valueType="num">
                                      <p:cBhvr>
                                        <p:cTn id="16" dur="750" fill="hold"/>
                                        <p:tgtEl>
                                          <p:spTgt spid="38"/>
                                        </p:tgtEl>
                                        <p:attrNameLst>
                                          <p:attrName>ppt_x</p:attrName>
                                        </p:attrNameLst>
                                      </p:cBhvr>
                                      <p:tavLst>
                                        <p:tav tm="0">
                                          <p:val>
                                            <p:strVal val="#ppt_x"/>
                                          </p:val>
                                        </p:tav>
                                        <p:tav tm="100000">
                                          <p:val>
                                            <p:strVal val="#ppt_x"/>
                                          </p:val>
                                        </p:tav>
                                      </p:tavLst>
                                    </p:anim>
                                    <p:anim calcmode="lin" valueType="num">
                                      <p:cBhvr>
                                        <p:cTn id="17" dur="750" fill="hold"/>
                                        <p:tgtEl>
                                          <p:spTgt spid="38"/>
                                        </p:tgtEl>
                                        <p:attrNameLst>
                                          <p:attrName>ppt_y</p:attrName>
                                        </p:attrNameLst>
                                      </p:cBhvr>
                                      <p:tavLst>
                                        <p:tav tm="0">
                                          <p:val>
                                            <p:strVal val="#ppt_y+.1"/>
                                          </p:val>
                                        </p:tav>
                                        <p:tav tm="100000">
                                          <p:val>
                                            <p:strVal val="#ppt_y"/>
                                          </p:val>
                                        </p:tav>
                                      </p:tavLst>
                                    </p:anim>
                                  </p:childTnLst>
                                </p:cTn>
                              </p:par>
                            </p:childTnLst>
                          </p:cTn>
                        </p:par>
                        <p:par>
                          <p:cTn id="18" fill="hold">
                            <p:stCondLst>
                              <p:cond delay="2000"/>
                            </p:stCondLst>
                            <p:childTnLst>
                              <p:par>
                                <p:cTn id="19" presetID="22" presetClass="entr" presetSubtype="1" fill="hold" grpId="0" nodeType="afterEffect" nodePh="1">
                                  <p:stCondLst>
                                    <p:cond delay="0"/>
                                  </p:stCondLst>
                                  <p:endCondLst>
                                    <p:cond evt="begin" delay="0">
                                      <p:tn val="19"/>
                                    </p:cond>
                                  </p:endCondLst>
                                  <p:childTnLst>
                                    <p:set>
                                      <p:cBhvr>
                                        <p:cTn id="20" dur="1" fill="hold">
                                          <p:stCondLst>
                                            <p:cond delay="0"/>
                                          </p:stCondLst>
                                        </p:cTn>
                                        <p:tgtEl>
                                          <p:spTgt spid="26"/>
                                        </p:tgtEl>
                                        <p:attrNameLst>
                                          <p:attrName>style.visibility</p:attrName>
                                        </p:attrNameLst>
                                      </p:cBhvr>
                                      <p:to>
                                        <p:strVal val="visible"/>
                                      </p:to>
                                    </p:set>
                                    <p:animEffect transition="in" filter="wipe(up)">
                                      <p:cBhvr>
                                        <p:cTn id="21"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48" grpId="0"/>
      <p:bldP spid="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对角圆角矩形 2"/>
          <p:cNvSpPr/>
          <p:nvPr/>
        </p:nvSpPr>
        <p:spPr>
          <a:xfrm>
            <a:off x="0" y="-94575"/>
            <a:ext cx="9144000" cy="57378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梯形 2"/>
          <p:cNvSpPr/>
          <p:nvPr/>
        </p:nvSpPr>
        <p:spPr>
          <a:xfrm>
            <a:off x="2674800" y="1857344"/>
            <a:ext cx="1170000" cy="216024"/>
          </a:xfrm>
          <a:prstGeom prst="trapezoid">
            <a:avLst>
              <a:gd name="adj" fmla="val 40432"/>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endParaRPr>
          </a:p>
        </p:txBody>
      </p:sp>
      <p:sp>
        <p:nvSpPr>
          <p:cNvPr id="4" name="矩形 3"/>
          <p:cNvSpPr/>
          <p:nvPr/>
        </p:nvSpPr>
        <p:spPr>
          <a:xfrm>
            <a:off x="2209800" y="1988510"/>
            <a:ext cx="6934200" cy="1257117"/>
          </a:xfrm>
          <a:prstGeom prst="rect">
            <a:avLst/>
          </a:prstGeom>
          <a:solidFill>
            <a:srgbClr val="8FC31F"/>
          </a:solidFill>
          <a:ln w="12700" cap="flat" cmpd="sng" algn="ctr">
            <a:noFill/>
            <a:prstDash val="solid"/>
            <a:miter lim="800000"/>
          </a:ln>
          <a:effectLst/>
        </p:spPr>
        <p:txBody>
          <a:bodyPr lIns="1116000" tIns="0" bIns="36000" anchor="ctr"/>
          <a:lstStyle/>
          <a:p>
            <a:pPr algn="just" eaLnBrk="1" fontAlgn="auto" hangingPunct="1">
              <a:spcBef>
                <a:spcPts val="0"/>
              </a:spcBef>
              <a:spcAft>
                <a:spcPts val="0"/>
              </a:spcAft>
              <a:defRPr/>
            </a:pPr>
            <a:endParaRPr lang="zh-CN" altLang="en-US" sz="3600" b="1" dirty="0">
              <a:solidFill>
                <a:srgbClr val="006D46"/>
              </a:solidFill>
              <a:latin typeface="华文中宋" panose="02010600040101010101" pitchFamily="2" charset="-122"/>
              <a:ea typeface="华文中宋" panose="02010600040101010101" pitchFamily="2" charset="-122"/>
              <a:cs typeface="+mj-cs"/>
            </a:endParaRPr>
          </a:p>
        </p:txBody>
      </p:sp>
      <p:sp>
        <p:nvSpPr>
          <p:cNvPr id="5" name="任意多边形 8"/>
          <p:cNvSpPr/>
          <p:nvPr/>
        </p:nvSpPr>
        <p:spPr bwMode="auto">
          <a:xfrm>
            <a:off x="2763665" y="1857344"/>
            <a:ext cx="993775" cy="1011237"/>
          </a:xfrm>
          <a:custGeom>
            <a:avLst/>
            <a:gdLst>
              <a:gd name="T0" fmla="*/ 0 w 993531"/>
              <a:gd name="T1" fmla="*/ 0 h 1011115"/>
              <a:gd name="T2" fmla="*/ 993775 w 993531"/>
              <a:gd name="T3" fmla="*/ 0 h 1011115"/>
              <a:gd name="T4" fmla="*/ 496888 w 993531"/>
              <a:gd name="T5" fmla="*/ 1011237 h 1011115"/>
              <a:gd name="T6" fmla="*/ 0 60000 65536"/>
              <a:gd name="T7" fmla="*/ 0 60000 65536"/>
              <a:gd name="T8" fmla="*/ 0 60000 65536"/>
              <a:gd name="T9" fmla="*/ 0 w 993531"/>
              <a:gd name="T10" fmla="*/ 0 h 1011115"/>
              <a:gd name="T11" fmla="*/ 993531 w 993531"/>
              <a:gd name="T12" fmla="*/ 1011115 h 1011115"/>
            </a:gdLst>
            <a:ahLst/>
            <a:cxnLst>
              <a:cxn ang="T6">
                <a:pos x="T0" y="T1"/>
              </a:cxn>
              <a:cxn ang="T7">
                <a:pos x="T2" y="T3"/>
              </a:cxn>
              <a:cxn ang="T8">
                <a:pos x="T4" y="T5"/>
              </a:cxn>
            </a:cxnLst>
            <a:rect l="T9" t="T10" r="T11" b="T12"/>
            <a:pathLst>
              <a:path w="993531" h="1011115">
                <a:moveTo>
                  <a:pt x="0" y="0"/>
                </a:moveTo>
                <a:lnTo>
                  <a:pt x="993531" y="0"/>
                </a:lnTo>
                <a:lnTo>
                  <a:pt x="496766" y="1011115"/>
                </a:lnTo>
                <a:lnTo>
                  <a:pt x="0" y="0"/>
                </a:lnTo>
                <a:close/>
              </a:path>
            </a:pathLst>
          </a:custGeom>
          <a:solidFill>
            <a:schemeClr val="bg1">
              <a:lumMod val="95000"/>
            </a:schemeClr>
          </a:solidFill>
          <a:ln w="12700" algn="ctr">
            <a:noFill/>
            <a:miter lim="800000"/>
          </a:ln>
        </p:spPr>
        <p:txBody>
          <a:bodyPr tIns="0" bIns="360000" anchor="ctr"/>
          <a:lstStyle/>
          <a:p>
            <a:pPr algn="ctr" eaLnBrk="1" hangingPunct="1">
              <a:spcBef>
                <a:spcPts val="2400"/>
              </a:spcBef>
              <a:buClr>
                <a:schemeClr val="accent1"/>
              </a:buClr>
              <a:buSzPct val="60000"/>
            </a:pPr>
            <a:r>
              <a:rPr lang="zh-CN" altLang="en-US" sz="3200" b="1" dirty="0" smtClean="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rPr>
              <a:t>二</a:t>
            </a:r>
            <a:endParaRPr lang="zh-CN" altLang="en-US" sz="3200" b="1" dirty="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endParaRPr>
          </a:p>
        </p:txBody>
      </p:sp>
      <p:sp>
        <p:nvSpPr>
          <p:cNvPr id="7" name="矩形 6"/>
          <p:cNvSpPr/>
          <p:nvPr/>
        </p:nvSpPr>
        <p:spPr>
          <a:xfrm>
            <a:off x="3643306" y="2291133"/>
            <a:ext cx="5697490" cy="460375"/>
          </a:xfrm>
          <a:prstGeom prst="rect">
            <a:avLst/>
          </a:prstGeom>
        </p:spPr>
        <p:txBody>
          <a:bodyPr wrap="square">
            <a:spAutoFit/>
          </a:bodyPr>
          <a:lstStyle/>
          <a:p>
            <a:r>
              <a:rPr lang="zh-CN" altLang="en-US" sz="2400" b="1" dirty="0">
                <a:solidFill>
                  <a:schemeClr val="bg1"/>
                </a:solidFill>
                <a:latin typeface="微软雅黑" panose="020B0503020204020204" pitchFamily="34" charset="-122"/>
                <a:ea typeface="微软雅黑" panose="020B0503020204020204" pitchFamily="34" charset="-122"/>
              </a:rPr>
              <a:t>主要内容</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pic>
        <p:nvPicPr>
          <p:cNvPr id="8"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8028384" y="219626"/>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750"/>
                                        <p:tgtEl>
                                          <p:spTgt spid="3"/>
                                        </p:tgtEl>
                                      </p:cBhvr>
                                    </p:animEffect>
                                  </p:childTnLst>
                                </p:cTn>
                              </p:par>
                            </p:childTnLst>
                          </p:cTn>
                        </p:par>
                        <p:par>
                          <p:cTn id="12" fill="hold">
                            <p:stCondLst>
                              <p:cond delay="1500"/>
                            </p:stCondLst>
                            <p:childTnLst>
                              <p:par>
                                <p:cTn id="13" presetID="22" presetClass="entr" presetSubtype="1"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up)">
                                      <p:cBhvr>
                                        <p:cTn id="15" dur="500"/>
                                        <p:tgtEl>
                                          <p:spTgt spid="5"/>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32"/>
          <p:cNvGrpSpPr/>
          <p:nvPr/>
        </p:nvGrpSpPr>
        <p:grpSpPr>
          <a:xfrm>
            <a:off x="2196000" y="598396"/>
            <a:ext cx="6948000" cy="126642"/>
            <a:chOff x="2492152" y="625252"/>
            <a:chExt cx="6804248" cy="126642"/>
          </a:xfrm>
        </p:grpSpPr>
        <p:sp>
          <p:nvSpPr>
            <p:cNvPr id="30" name="矩形 29"/>
            <p:cNvSpPr/>
            <p:nvPr/>
          </p:nvSpPr>
          <p:spPr>
            <a:xfrm>
              <a:off x="2492152" y="625252"/>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2492152" y="715894"/>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51"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80673" y="256052"/>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itle 20"/>
          <p:cNvSpPr txBox="1"/>
          <p:nvPr/>
        </p:nvSpPr>
        <p:spPr>
          <a:xfrm>
            <a:off x="4263877" y="1928806"/>
            <a:ext cx="3022767" cy="246221"/>
          </a:xfrm>
          <a:prstGeom prst="rect">
            <a:avLst/>
          </a:prstGeom>
        </p:spPr>
        <p:txBody>
          <a:bodyPr vert="horz" wrap="square" lIns="43103" tIns="0" rIns="43103" bIns="0" rtlCol="0" anchor="ctr">
            <a:spAutoFit/>
          </a:bodyPr>
          <a:lstStyle>
            <a:lvl1pPr algn="ctr" defTabSz="457200" rtl="0" eaLnBrk="1" latinLnBrk="0" hangingPunct="1">
              <a:spcBef>
                <a:spcPct val="0"/>
              </a:spcBef>
              <a:buNone/>
              <a:defRPr sz="2900" kern="1200">
                <a:solidFill>
                  <a:schemeClr val="accent6"/>
                </a:solidFill>
                <a:latin typeface="Source Sans Pro ExtraLight"/>
                <a:ea typeface="+mj-ea"/>
                <a:cs typeface="Source Sans Pro ExtraLight"/>
              </a:defRPr>
            </a:lvl1pPr>
          </a:lstStyle>
          <a:p>
            <a:pPr algn="l"/>
            <a:r>
              <a:rPr lang="en-US" altLang="en-US" sz="1600" b="1" dirty="0" smtClean="0">
                <a:solidFill>
                  <a:schemeClr val="bg1"/>
                </a:solidFill>
                <a:latin typeface="+mj-lt"/>
                <a:cs typeface="Lato Light"/>
              </a:rPr>
              <a:t>01 </a:t>
            </a:r>
            <a:r>
              <a:rPr lang="en-US" altLang="en-US" sz="1600" b="1" dirty="0" smtClean="0">
                <a:solidFill>
                  <a:schemeClr val="bg1"/>
                </a:solidFill>
                <a:latin typeface="+mj-lt"/>
                <a:cs typeface="Lato Light"/>
              </a:rPr>
              <a:t>–</a:t>
            </a:r>
            <a:r>
              <a:rPr lang="zh-CN" altLang="en-US" sz="1600" b="1" dirty="0" smtClean="0">
                <a:solidFill>
                  <a:schemeClr val="bg1"/>
                </a:solidFill>
                <a:latin typeface="+mj-lt"/>
                <a:cs typeface="Lato Light"/>
              </a:rPr>
              <a:t>展</a:t>
            </a:r>
            <a:r>
              <a:rPr lang="zh-CN" altLang="en-US" sz="1600" b="1" dirty="0" smtClean="0">
                <a:solidFill>
                  <a:schemeClr val="bg1"/>
                </a:solidFill>
                <a:latin typeface="+mj-lt"/>
                <a:cs typeface="Lato Light"/>
              </a:rPr>
              <a:t>医疗保障扶贫排查工作</a:t>
            </a:r>
            <a:endParaRPr lang="en-US" altLang="en-US" sz="1600" b="1" dirty="0">
              <a:solidFill>
                <a:schemeClr val="bg1"/>
              </a:solidFill>
              <a:latin typeface="+mj-lt"/>
              <a:cs typeface="Lato Light"/>
            </a:endParaRPr>
          </a:p>
        </p:txBody>
      </p:sp>
      <p:sp>
        <p:nvSpPr>
          <p:cNvPr id="21" name="Title 20"/>
          <p:cNvSpPr txBox="1"/>
          <p:nvPr/>
        </p:nvSpPr>
        <p:spPr>
          <a:xfrm>
            <a:off x="5094739" y="3401753"/>
            <a:ext cx="2022642" cy="228076"/>
          </a:xfrm>
          <a:prstGeom prst="rect">
            <a:avLst/>
          </a:prstGeom>
        </p:spPr>
        <p:txBody>
          <a:bodyPr vert="horz" wrap="square" lIns="43103" tIns="0" rIns="43103" bIns="0" rtlCol="0" anchor="ctr">
            <a:spAutoFit/>
          </a:bodyPr>
          <a:lstStyle>
            <a:lvl1pPr algn="ctr" defTabSz="457200" rtl="0" eaLnBrk="1" latinLnBrk="0" hangingPunct="1">
              <a:spcBef>
                <a:spcPct val="0"/>
              </a:spcBef>
              <a:buNone/>
              <a:defRPr sz="2900" kern="1200">
                <a:solidFill>
                  <a:schemeClr val="accent6"/>
                </a:solidFill>
                <a:latin typeface="Source Sans Pro ExtraLight"/>
                <a:ea typeface="+mj-ea"/>
                <a:cs typeface="Source Sans Pro ExtraLight"/>
              </a:defRPr>
            </a:lvl1pPr>
          </a:lstStyle>
          <a:p>
            <a:pPr algn="l"/>
            <a:r>
              <a:rPr lang="en-US" sz="1480" dirty="0">
                <a:solidFill>
                  <a:schemeClr val="bg1"/>
                </a:solidFill>
                <a:latin typeface="+mj-lt"/>
                <a:cs typeface="Lato Light"/>
              </a:rPr>
              <a:t>03 - March</a:t>
            </a:r>
            <a:endParaRPr lang="en-US" sz="1480" dirty="0">
              <a:solidFill>
                <a:schemeClr val="bg1"/>
              </a:solidFill>
              <a:latin typeface="+mj-lt"/>
              <a:cs typeface="Lato Light"/>
            </a:endParaRPr>
          </a:p>
        </p:txBody>
      </p:sp>
      <p:sp>
        <p:nvSpPr>
          <p:cNvPr id="31" name="矩形 30"/>
          <p:cNvSpPr/>
          <p:nvPr/>
        </p:nvSpPr>
        <p:spPr>
          <a:xfrm>
            <a:off x="705485" y="913130"/>
            <a:ext cx="7733030" cy="3138170"/>
          </a:xfrm>
          <a:prstGeom prst="rect">
            <a:avLst/>
          </a:prstGeom>
        </p:spPr>
        <p:txBody>
          <a:bodyPr wrap="square">
            <a:spAutoFit/>
          </a:bodyPr>
          <a:lstStyle/>
          <a:p>
            <a:r>
              <a:rPr lang="zh-CN" altLang="zh-CN" sz="2200" dirty="0" smtClean="0">
                <a:latin typeface="Arial Narrow" panose="020B0606020202030204" pitchFamily="34" charset="0"/>
                <a:ea typeface="微软雅黑" panose="020B0503020204020204" pitchFamily="34" charset="-122"/>
              </a:rPr>
              <a:t>对于《关于印发沈阳市城镇职工大额医疗费用补助保险管理办法的通知》（沈医保发〔2019〕151号）的第六条内容进行调整。具体内容：参保人员一次住院医疗费用达到统筹基金年度最高支付限额并享受职工大额待遇时的，要分段计算待遇。统筹基金年度最高支付限额内、符合基本医保支付范围内的个人自付费用由大额补助保险基金给予分段报销。统筹基金年度最高支付限额以上、符合大额补助保险范围的医疗费用,按城镇职工基本医疗保险报销比例等有关规定执行，由大额补助保险基金支付。</a:t>
            </a:r>
            <a:endParaRPr lang="zh-CN" altLang="zh-CN" sz="2200" dirty="0" smtClean="0">
              <a:latin typeface="Arial Narrow" panose="020B0606020202030204" pitchFamily="34" charset="0"/>
              <a:ea typeface="微软雅黑" panose="020B0503020204020204" pitchFamily="34" charset="-122"/>
            </a:endParaRPr>
          </a:p>
        </p:txBody>
      </p:sp>
      <p:pic>
        <p:nvPicPr>
          <p:cNvPr id="3" name="图片 2" descr="0591052781ea4a27bb00860833d38c62"/>
          <p:cNvPicPr>
            <a:picLocks noChangeAspect="1"/>
          </p:cNvPicPr>
          <p:nvPr/>
        </p:nvPicPr>
        <p:blipFill>
          <a:blip r:embed="rId2"/>
          <a:stretch>
            <a:fillRect/>
          </a:stretch>
        </p:blipFill>
        <p:spPr>
          <a:xfrm>
            <a:off x="6299835" y="3721100"/>
            <a:ext cx="2668905" cy="1864360"/>
          </a:xfrm>
          <a:prstGeom prst="rect">
            <a:avLst/>
          </a:prstGeom>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linds(horizontal)">
                                      <p:cBhvr>
                                        <p:cTn id="10" dur="500"/>
                                        <p:tgtEl>
                                          <p:spTgt spid="1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blinds(horizontal)">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对角圆角矩形 2"/>
          <p:cNvSpPr/>
          <p:nvPr/>
        </p:nvSpPr>
        <p:spPr>
          <a:xfrm>
            <a:off x="0" y="-94575"/>
            <a:ext cx="9144000" cy="57378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梯形 2"/>
          <p:cNvSpPr/>
          <p:nvPr/>
        </p:nvSpPr>
        <p:spPr>
          <a:xfrm>
            <a:off x="2674800" y="1857344"/>
            <a:ext cx="1170000" cy="216024"/>
          </a:xfrm>
          <a:prstGeom prst="trapezoid">
            <a:avLst>
              <a:gd name="adj" fmla="val 40432"/>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endParaRPr>
          </a:p>
        </p:txBody>
      </p:sp>
      <p:sp>
        <p:nvSpPr>
          <p:cNvPr id="4" name="矩形 3"/>
          <p:cNvSpPr/>
          <p:nvPr/>
        </p:nvSpPr>
        <p:spPr>
          <a:xfrm>
            <a:off x="1763688" y="2065412"/>
            <a:ext cx="6934200" cy="1257117"/>
          </a:xfrm>
          <a:prstGeom prst="rect">
            <a:avLst/>
          </a:prstGeom>
          <a:solidFill>
            <a:srgbClr val="8FC31F"/>
          </a:solidFill>
          <a:ln w="12700" cap="flat" cmpd="sng" algn="ctr">
            <a:noFill/>
            <a:prstDash val="solid"/>
            <a:miter lim="800000"/>
          </a:ln>
          <a:effectLst/>
        </p:spPr>
        <p:txBody>
          <a:bodyPr lIns="1116000" tIns="0" bIns="36000" anchor="ctr"/>
          <a:lstStyle/>
          <a:p>
            <a:pPr algn="just" eaLnBrk="1" fontAlgn="auto" hangingPunct="1">
              <a:spcBef>
                <a:spcPts val="0"/>
              </a:spcBef>
              <a:spcAft>
                <a:spcPts val="0"/>
              </a:spcAft>
              <a:defRPr/>
            </a:pPr>
            <a:endParaRPr lang="zh-CN" altLang="en-US" sz="3600" b="1" dirty="0">
              <a:solidFill>
                <a:srgbClr val="006D46"/>
              </a:solidFill>
              <a:latin typeface="华文中宋" panose="02010600040101010101" pitchFamily="2" charset="-122"/>
              <a:ea typeface="华文中宋" panose="02010600040101010101" pitchFamily="2" charset="-122"/>
              <a:cs typeface="+mj-cs"/>
            </a:endParaRPr>
          </a:p>
        </p:txBody>
      </p:sp>
      <p:sp>
        <p:nvSpPr>
          <p:cNvPr id="5" name="任意多边形 8"/>
          <p:cNvSpPr/>
          <p:nvPr/>
        </p:nvSpPr>
        <p:spPr bwMode="auto">
          <a:xfrm>
            <a:off x="2763665" y="1857344"/>
            <a:ext cx="993775" cy="1011237"/>
          </a:xfrm>
          <a:custGeom>
            <a:avLst/>
            <a:gdLst>
              <a:gd name="T0" fmla="*/ 0 w 993531"/>
              <a:gd name="T1" fmla="*/ 0 h 1011115"/>
              <a:gd name="T2" fmla="*/ 993775 w 993531"/>
              <a:gd name="T3" fmla="*/ 0 h 1011115"/>
              <a:gd name="T4" fmla="*/ 496888 w 993531"/>
              <a:gd name="T5" fmla="*/ 1011237 h 1011115"/>
              <a:gd name="T6" fmla="*/ 0 60000 65536"/>
              <a:gd name="T7" fmla="*/ 0 60000 65536"/>
              <a:gd name="T8" fmla="*/ 0 60000 65536"/>
              <a:gd name="T9" fmla="*/ 0 w 993531"/>
              <a:gd name="T10" fmla="*/ 0 h 1011115"/>
              <a:gd name="T11" fmla="*/ 993531 w 993531"/>
              <a:gd name="T12" fmla="*/ 1011115 h 1011115"/>
            </a:gdLst>
            <a:ahLst/>
            <a:cxnLst>
              <a:cxn ang="T6">
                <a:pos x="T0" y="T1"/>
              </a:cxn>
              <a:cxn ang="T7">
                <a:pos x="T2" y="T3"/>
              </a:cxn>
              <a:cxn ang="T8">
                <a:pos x="T4" y="T5"/>
              </a:cxn>
            </a:cxnLst>
            <a:rect l="T9" t="T10" r="T11" b="T12"/>
            <a:pathLst>
              <a:path w="993531" h="1011115">
                <a:moveTo>
                  <a:pt x="0" y="0"/>
                </a:moveTo>
                <a:lnTo>
                  <a:pt x="993531" y="0"/>
                </a:lnTo>
                <a:lnTo>
                  <a:pt x="496766" y="1011115"/>
                </a:lnTo>
                <a:lnTo>
                  <a:pt x="0" y="0"/>
                </a:lnTo>
                <a:close/>
              </a:path>
            </a:pathLst>
          </a:custGeom>
          <a:solidFill>
            <a:schemeClr val="bg1">
              <a:lumMod val="95000"/>
            </a:schemeClr>
          </a:solidFill>
          <a:ln w="12700" algn="ctr">
            <a:noFill/>
            <a:miter lim="800000"/>
          </a:ln>
        </p:spPr>
        <p:txBody>
          <a:bodyPr tIns="0" bIns="360000" anchor="ctr"/>
          <a:lstStyle/>
          <a:p>
            <a:pPr algn="ctr" eaLnBrk="1" hangingPunct="1">
              <a:spcBef>
                <a:spcPts val="2400"/>
              </a:spcBef>
              <a:buClr>
                <a:schemeClr val="accent1"/>
              </a:buClr>
              <a:buSzPct val="60000"/>
            </a:pPr>
            <a:r>
              <a:rPr lang="zh-CN" altLang="en-US" sz="3200" b="1" dirty="0" smtClean="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rPr>
              <a:t>三</a:t>
            </a:r>
            <a:endParaRPr lang="zh-CN" altLang="en-US" sz="3200" b="1" dirty="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endParaRPr>
          </a:p>
        </p:txBody>
      </p:sp>
      <p:sp>
        <p:nvSpPr>
          <p:cNvPr id="7" name="矩形 6"/>
          <p:cNvSpPr/>
          <p:nvPr/>
        </p:nvSpPr>
        <p:spPr>
          <a:xfrm>
            <a:off x="3446510" y="2353444"/>
            <a:ext cx="5697490" cy="1198880"/>
          </a:xfrm>
          <a:prstGeom prst="rect">
            <a:avLst/>
          </a:prstGeom>
        </p:spPr>
        <p:txBody>
          <a:bodyPr wrap="square">
            <a:spAutoFit/>
          </a:bodyPr>
          <a:lstStyle/>
          <a:p>
            <a:r>
              <a:rPr lang="en-US" altLang="zh-CN" sz="2400" b="1" dirty="0" smtClean="0">
                <a:solidFill>
                  <a:schemeClr val="bg1"/>
                </a:solidFill>
                <a:latin typeface="微软雅黑" panose="020B0503020204020204" pitchFamily="34" charset="-122"/>
                <a:ea typeface="微软雅黑" panose="020B0503020204020204" pitchFamily="34" charset="-122"/>
              </a:rPr>
              <a:t>      </a:t>
            </a:r>
            <a:r>
              <a:rPr lang="zh-CN" altLang="en-US" sz="2400" b="1" dirty="0" smtClean="0">
                <a:solidFill>
                  <a:schemeClr val="bg1"/>
                </a:solidFill>
                <a:latin typeface="微软雅黑" panose="020B0503020204020204" pitchFamily="34" charset="-122"/>
                <a:ea typeface="微软雅黑" panose="020B0503020204020204" pitchFamily="34" charset="-122"/>
              </a:rPr>
              <a:t>执行时间</a:t>
            </a:r>
            <a:endParaRPr lang="zh-CN" altLang="zh-CN" sz="2400" b="1" dirty="0" smtClean="0">
              <a:solidFill>
                <a:schemeClr val="bg1"/>
              </a:solidFill>
              <a:latin typeface="微软雅黑" panose="020B0503020204020204" pitchFamily="34" charset="-122"/>
              <a:ea typeface="微软雅黑" panose="020B0503020204020204" pitchFamily="34" charset="-122"/>
            </a:endParaRPr>
          </a:p>
          <a:p>
            <a:pPr lvl="0"/>
            <a:endParaRPr lang="zh-CN" altLang="zh-CN" sz="2400" b="1" dirty="0" smtClean="0">
              <a:solidFill>
                <a:schemeClr val="bg1"/>
              </a:solidFill>
              <a:latin typeface="微软雅黑" panose="020B0503020204020204" pitchFamily="34" charset="-122"/>
              <a:ea typeface="微软雅黑" panose="020B0503020204020204" pitchFamily="34" charset="-122"/>
            </a:endParaRPr>
          </a:p>
          <a:p>
            <a:endParaRPr lang="zh-CN" altLang="en-US" sz="2400" b="1" dirty="0">
              <a:solidFill>
                <a:schemeClr val="bg1"/>
              </a:solidFill>
              <a:latin typeface="微软雅黑" panose="020B0503020204020204" pitchFamily="34" charset="-122"/>
              <a:ea typeface="微软雅黑" panose="020B0503020204020204" pitchFamily="34" charset="-122"/>
            </a:endParaRPr>
          </a:p>
        </p:txBody>
      </p:sp>
      <p:pic>
        <p:nvPicPr>
          <p:cNvPr id="8"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8028384" y="219626"/>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750"/>
                                        <p:tgtEl>
                                          <p:spTgt spid="3"/>
                                        </p:tgtEl>
                                      </p:cBhvr>
                                    </p:animEffect>
                                  </p:childTnLst>
                                </p:cTn>
                              </p:par>
                            </p:childTnLst>
                          </p:cTn>
                        </p:par>
                        <p:par>
                          <p:cTn id="12" fill="hold">
                            <p:stCondLst>
                              <p:cond delay="1500"/>
                            </p:stCondLst>
                            <p:childTnLst>
                              <p:par>
                                <p:cTn id="13" presetID="22" presetClass="entr" presetSubtype="1"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up)">
                                      <p:cBhvr>
                                        <p:cTn id="15" dur="500"/>
                                        <p:tgtEl>
                                          <p:spTgt spid="5"/>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80673" y="256052"/>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组合 32"/>
          <p:cNvGrpSpPr/>
          <p:nvPr/>
        </p:nvGrpSpPr>
        <p:grpSpPr>
          <a:xfrm>
            <a:off x="2196000" y="598396"/>
            <a:ext cx="6948000" cy="126642"/>
            <a:chOff x="2492152" y="625252"/>
            <a:chExt cx="6804248" cy="126642"/>
          </a:xfrm>
        </p:grpSpPr>
        <p:sp>
          <p:nvSpPr>
            <p:cNvPr id="4" name="矩形 3"/>
            <p:cNvSpPr/>
            <p:nvPr/>
          </p:nvSpPr>
          <p:spPr>
            <a:xfrm>
              <a:off x="2492152" y="625252"/>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492152" y="715894"/>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TextBox 5"/>
          <p:cNvSpPr txBox="1"/>
          <p:nvPr/>
        </p:nvSpPr>
        <p:spPr>
          <a:xfrm>
            <a:off x="899592" y="1705372"/>
            <a:ext cx="7776864" cy="521970"/>
          </a:xfrm>
          <a:prstGeom prst="rect">
            <a:avLst/>
          </a:prstGeom>
          <a:noFill/>
        </p:spPr>
        <p:txBody>
          <a:bodyPr wrap="square" rtlCol="0">
            <a:spAutoFit/>
          </a:bodyPr>
          <a:lstStyle/>
          <a:p>
            <a:r>
              <a:rPr lang="zh-CN" altLang="zh-CN" sz="2800" dirty="0" smtClean="0">
                <a:latin typeface="Arial Narrow" panose="020B0606020202030204" pitchFamily="34" charset="0"/>
                <a:ea typeface="微软雅黑" panose="020B0503020204020204" pitchFamily="34" charset="-122"/>
              </a:rPr>
              <a:t>本通知自2021年</a:t>
            </a:r>
            <a:r>
              <a:rPr lang="en-US" altLang="zh-CN" sz="2800" dirty="0" smtClean="0">
                <a:latin typeface="Arial Narrow" panose="020B0606020202030204" pitchFamily="34" charset="0"/>
                <a:ea typeface="微软雅黑" panose="020B0503020204020204" pitchFamily="34" charset="-122"/>
              </a:rPr>
              <a:t>10</a:t>
            </a:r>
            <a:r>
              <a:rPr lang="zh-CN" altLang="zh-CN" sz="2800" dirty="0" smtClean="0">
                <a:latin typeface="Arial Narrow" panose="020B0606020202030204" pitchFamily="34" charset="0"/>
                <a:ea typeface="微软雅黑" panose="020B0503020204020204" pitchFamily="34" charset="-122"/>
              </a:rPr>
              <a:t>月</a:t>
            </a:r>
            <a:r>
              <a:rPr lang="en-US" altLang="zh-CN" sz="2800" dirty="0" smtClean="0">
                <a:latin typeface="Arial Narrow" panose="020B0606020202030204" pitchFamily="34" charset="0"/>
                <a:ea typeface="微软雅黑" panose="020B0503020204020204" pitchFamily="34" charset="-122"/>
              </a:rPr>
              <a:t>1</a:t>
            </a:r>
            <a:r>
              <a:rPr lang="zh-CN" altLang="zh-CN" sz="2800" dirty="0" smtClean="0">
                <a:latin typeface="Arial Narrow" panose="020B0606020202030204" pitchFamily="34" charset="0"/>
                <a:ea typeface="微软雅黑" panose="020B0503020204020204" pitchFamily="34" charset="-122"/>
              </a:rPr>
              <a:t>日之日起执行。</a:t>
            </a:r>
            <a:endParaRPr lang="zh-CN" altLang="zh-CN" sz="2800" dirty="0" smtClean="0">
              <a:latin typeface="Arial Narrow" panose="020B0606020202030204" pitchFamily="34" charset="0"/>
              <a:ea typeface="微软雅黑" panose="020B0503020204020204" pitchFamily="34" charset="-122"/>
            </a:endParaRPr>
          </a:p>
        </p:txBody>
      </p:sp>
      <p:pic>
        <p:nvPicPr>
          <p:cNvPr id="7" name="图片 6" descr="2ca6e69e87a341528545d47f6104f739_th"/>
          <p:cNvPicPr>
            <a:picLocks noChangeAspect="1"/>
          </p:cNvPicPr>
          <p:nvPr/>
        </p:nvPicPr>
        <p:blipFill>
          <a:blip r:embed="rId2"/>
          <a:stretch>
            <a:fillRect/>
          </a:stretch>
        </p:blipFill>
        <p:spPr>
          <a:xfrm>
            <a:off x="0" y="3073400"/>
            <a:ext cx="3632835" cy="25431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组合 32"/>
          <p:cNvGrpSpPr/>
          <p:nvPr/>
        </p:nvGrpSpPr>
        <p:grpSpPr>
          <a:xfrm>
            <a:off x="2196000" y="598396"/>
            <a:ext cx="6948000" cy="126642"/>
            <a:chOff x="2492152" y="625252"/>
            <a:chExt cx="6804248" cy="126642"/>
          </a:xfrm>
        </p:grpSpPr>
        <p:sp>
          <p:nvSpPr>
            <p:cNvPr id="30" name="矩形 29"/>
            <p:cNvSpPr/>
            <p:nvPr/>
          </p:nvSpPr>
          <p:spPr>
            <a:xfrm>
              <a:off x="2492152" y="625252"/>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2492152" y="715894"/>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5" name="矩形 34"/>
          <p:cNvSpPr/>
          <p:nvPr/>
        </p:nvSpPr>
        <p:spPr>
          <a:xfrm>
            <a:off x="3203846" y="1705372"/>
            <a:ext cx="5256586" cy="223224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anchor="ctr"/>
          <a:lstStyle/>
          <a:p>
            <a:pPr eaLnBrk="1" fontAlgn="auto" hangingPunct="1">
              <a:lnSpc>
                <a:spcPct val="130000"/>
              </a:lnSpc>
              <a:spcBef>
                <a:spcPts val="0"/>
              </a:spcBef>
              <a:spcAft>
                <a:spcPts val="0"/>
              </a:spcAft>
              <a:defRPr/>
            </a:pPr>
            <a:endParaRPr lang="zh-CN" altLang="en-US" sz="1200" dirty="0">
              <a:solidFill>
                <a:schemeClr val="bg1"/>
              </a:solidFill>
              <a:latin typeface="宋体" panose="02010600030101010101" pitchFamily="2" charset="-122"/>
              <a:ea typeface="宋体" panose="02010600030101010101" pitchFamily="2" charset="-122"/>
            </a:endParaRPr>
          </a:p>
        </p:txBody>
      </p:sp>
      <p:sp>
        <p:nvSpPr>
          <p:cNvPr id="13" name="Rectangle 17"/>
          <p:cNvSpPr/>
          <p:nvPr/>
        </p:nvSpPr>
        <p:spPr>
          <a:xfrm>
            <a:off x="881320" y="1705436"/>
            <a:ext cx="2754576" cy="2232184"/>
          </a:xfrm>
          <a:prstGeom prst="rect">
            <a:avLst/>
          </a:prstGeom>
          <a:blipFill dpi="0" rotWithShape="1">
            <a:blip r:embed="rId1"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zh-CN">
              <a:solidFill>
                <a:srgbClr val="FFFFFF"/>
              </a:solidFill>
            </a:endParaRPr>
          </a:p>
        </p:txBody>
      </p:sp>
      <p:sp>
        <p:nvSpPr>
          <p:cNvPr id="2" name="矩形 1"/>
          <p:cNvSpPr/>
          <p:nvPr/>
        </p:nvSpPr>
        <p:spPr>
          <a:xfrm>
            <a:off x="3671900" y="2425483"/>
            <a:ext cx="4680520" cy="562783"/>
          </a:xfrm>
          <a:prstGeom prst="rect">
            <a:avLst/>
          </a:prstGeom>
        </p:spPr>
        <p:txBody>
          <a:bodyPr wrap="square">
            <a:spAutoFit/>
          </a:bodyPr>
          <a:lstStyle/>
          <a:p>
            <a:pPr>
              <a:lnSpc>
                <a:spcPct val="200000"/>
              </a:lnSpc>
            </a:pPr>
            <a:r>
              <a:rPr lang="zh-CN" altLang="en-US" dirty="0" smtClean="0">
                <a:solidFill>
                  <a:schemeClr val="bg1"/>
                </a:solidFill>
                <a:latin typeface="微软雅黑" panose="020B0503020204020204" pitchFamily="34" charset="-122"/>
                <a:ea typeface="微软雅黑" panose="020B0503020204020204" pitchFamily="34" charset="-122"/>
              </a:rPr>
              <a:t>               沈阳市医疗保障局</a:t>
            </a:r>
            <a:endParaRPr lang="zh-CN" altLang="zh-CN" dirty="0">
              <a:solidFill>
                <a:schemeClr val="bg1"/>
              </a:solidFill>
              <a:latin typeface="微软雅黑" panose="020B0503020204020204" pitchFamily="34" charset="-122"/>
              <a:ea typeface="微软雅黑" panose="020B0503020204020204" pitchFamily="34" charset="-122"/>
            </a:endParaRPr>
          </a:p>
        </p:txBody>
      </p:sp>
      <p:pic>
        <p:nvPicPr>
          <p:cNvPr id="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0962" y="255686"/>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文本框 48"/>
          <p:cNvSpPr txBox="1">
            <a:spLocks noChangeArrowheads="1"/>
          </p:cNvSpPr>
          <p:nvPr/>
        </p:nvSpPr>
        <p:spPr bwMode="auto">
          <a:xfrm>
            <a:off x="5357818" y="197302"/>
            <a:ext cx="3633078" cy="302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a:r>
              <a:rPr lang="en-US" altLang="zh-CN" sz="1400" b="1" dirty="0" smtClean="0">
                <a:solidFill>
                  <a:srgbClr val="00589A"/>
                </a:solidFill>
                <a:latin typeface="微软雅黑" panose="020B0503020204020204" pitchFamily="34" charset="-122"/>
                <a:ea typeface="微软雅黑" panose="020B0503020204020204" pitchFamily="34" charset="-122"/>
              </a:rPr>
              <a:t>《</a:t>
            </a:r>
            <a:r>
              <a:rPr lang="zh-CN" altLang="en-US" sz="1400" b="1" dirty="0" smtClean="0">
                <a:solidFill>
                  <a:srgbClr val="00589A"/>
                </a:solidFill>
                <a:latin typeface="微软雅黑" panose="020B0503020204020204" pitchFamily="34" charset="-122"/>
                <a:ea typeface="微软雅黑" panose="020B0503020204020204" pitchFamily="34" charset="-122"/>
              </a:rPr>
              <a:t>沈医保发</a:t>
            </a:r>
            <a:r>
              <a:rPr lang="en-US" altLang="zh-CN" sz="1400" b="1" dirty="0" smtClean="0">
                <a:solidFill>
                  <a:srgbClr val="00589A"/>
                </a:solidFill>
                <a:latin typeface="微软雅黑" panose="020B0503020204020204" pitchFamily="34" charset="-122"/>
                <a:ea typeface="微软雅黑" panose="020B0503020204020204" pitchFamily="34" charset="-122"/>
              </a:rPr>
              <a:t>〔</a:t>
            </a:r>
            <a:r>
              <a:rPr lang="en-US" altLang="en-US" sz="1400" b="1" dirty="0" smtClean="0">
                <a:solidFill>
                  <a:srgbClr val="00589A"/>
                </a:solidFill>
                <a:latin typeface="微软雅黑" panose="020B0503020204020204" pitchFamily="34" charset="-122"/>
                <a:ea typeface="微软雅黑" panose="020B0503020204020204" pitchFamily="34" charset="-122"/>
              </a:rPr>
              <a:t>2021</a:t>
            </a:r>
            <a:r>
              <a:rPr lang="en-US" altLang="zh-CN" sz="1400" b="1" dirty="0" smtClean="0">
                <a:solidFill>
                  <a:srgbClr val="00589A"/>
                </a:solidFill>
                <a:latin typeface="微软雅黑" panose="020B0503020204020204" pitchFamily="34" charset="-122"/>
                <a:ea typeface="微软雅黑" panose="020B0503020204020204" pitchFamily="34" charset="-122"/>
              </a:rPr>
              <a:t>〕</a:t>
            </a:r>
            <a:r>
              <a:rPr lang="en-US" altLang="en-US" sz="1400" b="1" dirty="0" smtClean="0">
                <a:solidFill>
                  <a:srgbClr val="00589A"/>
                </a:solidFill>
                <a:latin typeface="微软雅黑" panose="020B0503020204020204" pitchFamily="34" charset="-122"/>
                <a:ea typeface="微软雅黑" panose="020B0503020204020204" pitchFamily="34" charset="-122"/>
              </a:rPr>
              <a:t>32</a:t>
            </a:r>
            <a:r>
              <a:rPr lang="zh-CN" altLang="en-US" sz="1400" b="1" dirty="0" smtClean="0">
                <a:solidFill>
                  <a:srgbClr val="00589A"/>
                </a:solidFill>
                <a:latin typeface="微软雅黑" panose="020B0503020204020204" pitchFamily="34" charset="-122"/>
                <a:ea typeface="微软雅黑" panose="020B0503020204020204" pitchFamily="34" charset="-122"/>
              </a:rPr>
              <a:t>号</a:t>
            </a:r>
            <a:r>
              <a:rPr lang="en-US" altLang="zh-CN" sz="1400" b="1" dirty="0" smtClean="0">
                <a:solidFill>
                  <a:srgbClr val="00589A"/>
                </a:solidFill>
                <a:latin typeface="微软雅黑" panose="020B0503020204020204" pitchFamily="34" charset="-122"/>
                <a:ea typeface="微软雅黑" panose="020B0503020204020204" pitchFamily="34" charset="-122"/>
              </a:rPr>
              <a:t>》</a:t>
            </a:r>
            <a:r>
              <a:rPr lang="zh-CN" altLang="en-US" sz="1400" b="1" dirty="0" smtClean="0">
                <a:solidFill>
                  <a:srgbClr val="00589A"/>
                </a:solidFill>
                <a:latin typeface="微软雅黑" panose="020B0503020204020204" pitchFamily="34" charset="-122"/>
                <a:ea typeface="微软雅黑" panose="020B0503020204020204" pitchFamily="34" charset="-122"/>
              </a:rPr>
              <a:t>之文件解读</a:t>
            </a:r>
            <a:endParaRPr lang="zh-CN" altLang="en-US" sz="1400" b="1" dirty="0" smtClean="0">
              <a:solidFill>
                <a:srgbClr val="00589A"/>
              </a:solidFill>
              <a:latin typeface="微软雅黑" panose="020B0503020204020204" pitchFamily="34" charset="-122"/>
              <a:ea typeface="微软雅黑" panose="020B0503020204020204" pitchFamily="34" charset="-122"/>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left)">
                                      <p:cBhvr>
                                        <p:cTn id="7" dur="500"/>
                                        <p:tgtEl>
                                          <p:spTgt spid="3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wipe(left)">
                                      <p:cBhvr>
                                        <p:cTn id="10" dur="500"/>
                                        <p:tgtEl>
                                          <p:spTgt spid="35"/>
                                        </p:tgtEl>
                                      </p:cBhvr>
                                    </p:animEffect>
                                  </p:childTnLst>
                                </p:cTn>
                              </p:par>
                              <p:par>
                                <p:cTn id="11" presetID="23" presetClass="entr" presetSubtype="528" fill="hold" grpId="0" nodeType="withEffect">
                                  <p:stCondLst>
                                    <p:cond delay="175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fill="hold"/>
                                        <p:tgtEl>
                                          <p:spTgt spid="13"/>
                                        </p:tgtEl>
                                        <p:attrNameLst>
                                          <p:attrName>ppt_w</p:attrName>
                                        </p:attrNameLst>
                                      </p:cBhvr>
                                      <p:tavLst>
                                        <p:tav tm="0">
                                          <p:val>
                                            <p:fltVal val="0"/>
                                          </p:val>
                                        </p:tav>
                                        <p:tav tm="100000">
                                          <p:val>
                                            <p:strVal val="#ppt_w"/>
                                          </p:val>
                                        </p:tav>
                                      </p:tavLst>
                                    </p:anim>
                                    <p:anim calcmode="lin" valueType="num">
                                      <p:cBhvr>
                                        <p:cTn id="14" dur="500" fill="hold"/>
                                        <p:tgtEl>
                                          <p:spTgt spid="13"/>
                                        </p:tgtEl>
                                        <p:attrNameLst>
                                          <p:attrName>ppt_h</p:attrName>
                                        </p:attrNameLst>
                                      </p:cBhvr>
                                      <p:tavLst>
                                        <p:tav tm="0">
                                          <p:val>
                                            <p:fltVal val="0"/>
                                          </p:val>
                                        </p:tav>
                                        <p:tav tm="100000">
                                          <p:val>
                                            <p:strVal val="#ppt_h"/>
                                          </p:val>
                                        </p:tav>
                                      </p:tavLst>
                                    </p:anim>
                                    <p:anim calcmode="lin" valueType="num">
                                      <p:cBhvr>
                                        <p:cTn id="15" dur="500" fill="hold"/>
                                        <p:tgtEl>
                                          <p:spTgt spid="13"/>
                                        </p:tgtEl>
                                        <p:attrNameLst>
                                          <p:attrName>ppt_x</p:attrName>
                                        </p:attrNameLst>
                                      </p:cBhvr>
                                      <p:tavLst>
                                        <p:tav tm="0">
                                          <p:val>
                                            <p:fltVal val="0.5"/>
                                          </p:val>
                                        </p:tav>
                                        <p:tav tm="100000">
                                          <p:val>
                                            <p:strVal val="#ppt_x"/>
                                          </p:val>
                                        </p:tav>
                                      </p:tavLst>
                                    </p:anim>
                                    <p:anim calcmode="lin" valueType="num">
                                      <p:cBhvr>
                                        <p:cTn id="16" dur="500" fill="hold"/>
                                        <p:tgtEl>
                                          <p:spTgt spid="13"/>
                                        </p:tgtEl>
                                        <p:attrNameLst>
                                          <p:attrName>ppt_y</p:attrName>
                                        </p:attrNameLst>
                                      </p:cBhvr>
                                      <p:tavLst>
                                        <p:tav tm="0">
                                          <p:val>
                                            <p:fltVal val="0.5"/>
                                          </p:val>
                                        </p:tav>
                                        <p:tav tm="100000">
                                          <p:val>
                                            <p:strVal val="#ppt_y"/>
                                          </p:val>
                                        </p:tav>
                                      </p:tavLst>
                                    </p:anim>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left)">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13" grpId="0" animBg="1"/>
      <p:bldP spid="11" grpId="0"/>
    </p:bldLst>
  </p:timing>
</p:sld>
</file>

<file path=ppt/tags/tag1.xml><?xml version="1.0" encoding="utf-8"?>
<p:tagLst xmlns:p="http://schemas.openxmlformats.org/presentationml/2006/main">
  <p:tag name="ISPRING_PRESENTATION_TITLE" val="PowerPoint 演示文稿"/>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608</Words>
  <Application>WPS 演示</Application>
  <PresentationFormat>全屏显示(16:10)</PresentationFormat>
  <Paragraphs>38</Paragraphs>
  <Slides>8</Slides>
  <Notes>7</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8</vt:i4>
      </vt:variant>
    </vt:vector>
  </HeadingPairs>
  <TitlesOfParts>
    <vt:vector size="21" baseType="lpstr">
      <vt:lpstr>Arial</vt:lpstr>
      <vt:lpstr>宋体</vt:lpstr>
      <vt:lpstr>Wingdings</vt:lpstr>
      <vt:lpstr>微软雅黑</vt:lpstr>
      <vt:lpstr>华文中宋</vt:lpstr>
      <vt:lpstr>Arial Unicode MS</vt:lpstr>
      <vt:lpstr>Arial Narrow</vt:lpstr>
      <vt:lpstr>Source Sans Pro ExtraLight</vt:lpstr>
      <vt:lpstr>Lato Light</vt:lpstr>
      <vt:lpstr>Segoe Print</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大侠素材铺</dc:title>
  <dc:creator>大侠素材铺</dc:creator>
  <dc:description>大侠素材铺
淘宝店：https://dxpu.taobao.com/</dc:description>
  <cp:lastModifiedBy>张琦</cp:lastModifiedBy>
  <cp:revision>365</cp:revision>
  <dcterms:created xsi:type="dcterms:W3CDTF">2015-01-15T04:21:00Z</dcterms:created>
  <dcterms:modified xsi:type="dcterms:W3CDTF">2021-09-28T01:54:55Z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2052-11.1.0.10938</vt:lpwstr>
  </property>
  <property fmtid="{D5CDD505-2E9C-101B-9397-08002B2CF9AE}" pid="3" name="ICV">
    <vt:lpwstr>06DB8D54CCDE479FBFCE213717ABF3F9</vt:lpwstr>
  </property>
</Properties>
</file>