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58" r:id="rId3"/>
    <p:sldId id="318" r:id="rId5"/>
    <p:sldId id="415" r:id="rId6"/>
    <p:sldId id="399" r:id="rId7"/>
    <p:sldId id="401" r:id="rId8"/>
    <p:sldId id="417" r:id="rId9"/>
    <p:sldId id="416" r:id="rId10"/>
    <p:sldId id="429" r:id="rId11"/>
    <p:sldId id="430" r:id="rId12"/>
    <p:sldId id="418" r:id="rId13"/>
    <p:sldId id="299" r:id="rId14"/>
  </p:sldIdLst>
  <p:sldSz cx="9144000" cy="5715000" type="screen16x10"/>
  <p:notesSz cx="6858000" cy="9144000"/>
  <p:custDataLst>
    <p:tags r:id="rId18"/>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69F19"/>
    <a:srgbClr val="00589A"/>
    <a:srgbClr val="8FC31F"/>
    <a:srgbClr val="4A6410"/>
    <a:srgbClr val="314599"/>
    <a:srgbClr val="003760"/>
    <a:srgbClr val="E40077"/>
    <a:srgbClr val="760000"/>
    <a:srgbClr val="1561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2" autoAdjust="0"/>
    <p:restoredTop sz="94689" autoAdjust="0"/>
  </p:normalViewPr>
  <p:slideViewPr>
    <p:cSldViewPr>
      <p:cViewPr>
        <p:scale>
          <a:sx n="75" d="100"/>
          <a:sy n="75" d="100"/>
        </p:scale>
        <p:origin x="-2664" y="-1368"/>
      </p:cViewPr>
      <p:guideLst>
        <p:guide orient="horz" pos="1810"/>
        <p:guide pos="2880"/>
      </p:guideLst>
    </p:cSldViewPr>
  </p:slideViewPr>
  <p:notesTextViewPr>
    <p:cViewPr>
      <p:scale>
        <a:sx n="100" d="100"/>
        <a:sy n="100" d="100"/>
      </p:scale>
      <p:origin x="0" y="0"/>
    </p:cViewPr>
  </p:notesTextViewPr>
  <p:sorterViewPr>
    <p:cViewPr>
      <p:scale>
        <a:sx n="100" d="100"/>
        <a:sy n="100" d="100"/>
      </p:scale>
      <p:origin x="0" y="2059"/>
    </p:cViewPr>
  </p:sorterViewPr>
  <p:notesViewPr>
    <p:cSldViewPr>
      <p:cViewPr varScale="1">
        <p:scale>
          <a:sx n="40" d="100"/>
          <a:sy n="40" d="100"/>
        </p:scale>
        <p:origin x="-2366"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8" Type="http://schemas.openxmlformats.org/officeDocument/2006/relationships/tags" Target="tags/tag1.xml"/><Relationship Id="rId17" Type="http://schemas.openxmlformats.org/officeDocument/2006/relationships/tableStyles" Target="tableStyles.xml"/><Relationship Id="rId16" Type="http://schemas.openxmlformats.org/officeDocument/2006/relationships/viewProps" Target="viewProps.xml"/><Relationship Id="rId15" Type="http://schemas.openxmlformats.org/officeDocument/2006/relationships/presProps" Target="presProps.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2BB2816-1764-4B74-83B2-0365B0E5CB43}"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685800"/>
            <a:ext cx="54864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81585E9-7E7D-4F61-B910-A0197A3733B6}"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B81585E9-7E7D-4F61-B910-A0197A3733B6}"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B81585E9-7E7D-4F61-B910-A0197A3733B6}"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B81585E9-7E7D-4F61-B910-A0197A3733B6}" type="slidenum">
              <a:rPr lang="zh-CN" altLang="en-US" smtClean="0"/>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B81585E9-7E7D-4F61-B910-A0197A3733B6}" type="slidenum">
              <a:rPr lang="zh-CN" altLang="en-US" smtClean="0"/>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B81585E9-7E7D-4F61-B910-A0197A3733B6}" type="slidenum">
              <a:rPr lang="zh-CN" altLang="en-US" smtClean="0"/>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B81585E9-7E7D-4F61-B910-A0197A3733B6}" type="slidenum">
              <a:rPr lang="zh-CN" altLang="en-US" smtClean="0"/>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B81585E9-7E7D-4F61-B910-A0197A3733B6}" type="slidenum">
              <a:rPr lang="zh-CN" altLang="en-US" smtClean="0"/>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B81585E9-7E7D-4F61-B910-A0197A3733B6}"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1775355"/>
            <a:ext cx="7772400" cy="1225021"/>
          </a:xfrm>
        </p:spPr>
        <p:txBody>
          <a:bodyPr/>
          <a:lstStyle/>
          <a:p>
            <a:r>
              <a:rPr lang="zh-CN" altLang="en-US"/>
              <a:t>单击此处编辑母版标题样式</a:t>
            </a:r>
            <a:endParaRPr lang="zh-CN" altLang="en-US"/>
          </a:p>
        </p:txBody>
      </p:sp>
      <p:sp>
        <p:nvSpPr>
          <p:cNvPr id="3" name="副标题 2"/>
          <p:cNvSpPr>
            <a:spLocks noGrp="1"/>
          </p:cNvSpPr>
          <p:nvPr>
            <p:ph type="subTitle" idx="1"/>
          </p:nvPr>
        </p:nvSpPr>
        <p:spPr>
          <a:xfrm>
            <a:off x="1371600" y="3238500"/>
            <a:ext cx="6400800" cy="14605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28865"/>
            <a:ext cx="2057400" cy="4876271"/>
          </a:xfr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457200" y="228865"/>
            <a:ext cx="6019800" cy="4876271"/>
          </a:xfrm>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idx="1"/>
          </p:nvPr>
        </p:nvSpPr>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3672417"/>
            <a:ext cx="7772400" cy="1135063"/>
          </a:xfrm>
        </p:spPr>
        <p:txBody>
          <a:bodyPr anchor="t"/>
          <a:lstStyle>
            <a:lvl1pPr algn="l">
              <a:defRPr sz="4000" b="1" cap="all"/>
            </a:lvl1pPr>
          </a:lstStyle>
          <a:p>
            <a:r>
              <a:rPr lang="zh-CN" altLang="en-US"/>
              <a:t>单击此处编辑母版标题样式</a:t>
            </a:r>
            <a:endParaRPr lang="zh-CN" altLang="en-US"/>
          </a:p>
        </p:txBody>
      </p:sp>
      <p:sp>
        <p:nvSpPr>
          <p:cNvPr id="3" name="文本占位符 2"/>
          <p:cNvSpPr>
            <a:spLocks noGrp="1"/>
          </p:cNvSpPr>
          <p:nvPr>
            <p:ph type="body" idx="1"/>
          </p:nvPr>
        </p:nvSpPr>
        <p:spPr>
          <a:xfrm>
            <a:off x="722313" y="2422261"/>
            <a:ext cx="7772400" cy="125015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sz="half" idx="1"/>
          </p:nvPr>
        </p:nvSpPr>
        <p:spPr>
          <a:xfrm>
            <a:off x="457200" y="1333500"/>
            <a:ext cx="4038600" cy="377163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内容占位符 3"/>
          <p:cNvSpPr>
            <a:spLocks noGrp="1"/>
          </p:cNvSpPr>
          <p:nvPr>
            <p:ph sz="half" idx="2"/>
          </p:nvPr>
        </p:nvSpPr>
        <p:spPr>
          <a:xfrm>
            <a:off x="4648200" y="1333500"/>
            <a:ext cx="4038600" cy="377163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a:t>单击此处编辑母版标题样式</a:t>
            </a:r>
            <a:endParaRPr lang="zh-CN" altLang="en-US"/>
          </a:p>
        </p:txBody>
      </p:sp>
      <p:sp>
        <p:nvSpPr>
          <p:cNvPr id="3" name="文本占位符 2"/>
          <p:cNvSpPr>
            <a:spLocks noGrp="1"/>
          </p:cNvSpPr>
          <p:nvPr>
            <p:ph type="body" idx="1"/>
          </p:nvPr>
        </p:nvSpPr>
        <p:spPr>
          <a:xfrm>
            <a:off x="457200" y="1279261"/>
            <a:ext cx="4040188" cy="53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4" name="内容占位符 3"/>
          <p:cNvSpPr>
            <a:spLocks noGrp="1"/>
          </p:cNvSpPr>
          <p:nvPr>
            <p:ph sz="half" idx="2"/>
          </p:nvPr>
        </p:nvSpPr>
        <p:spPr>
          <a:xfrm>
            <a:off x="457200" y="1812396"/>
            <a:ext cx="4040188" cy="32927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文本占位符 4"/>
          <p:cNvSpPr>
            <a:spLocks noGrp="1"/>
          </p:cNvSpPr>
          <p:nvPr>
            <p:ph type="body" sz="quarter" idx="3"/>
          </p:nvPr>
        </p:nvSpPr>
        <p:spPr>
          <a:xfrm>
            <a:off x="4645026" y="1279261"/>
            <a:ext cx="4041775" cy="53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6" name="内容占位符 5"/>
          <p:cNvSpPr>
            <a:spLocks noGrp="1"/>
          </p:cNvSpPr>
          <p:nvPr>
            <p:ph sz="quarter" idx="4"/>
          </p:nvPr>
        </p:nvSpPr>
        <p:spPr>
          <a:xfrm>
            <a:off x="4645026" y="1812396"/>
            <a:ext cx="4041775" cy="32927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7" name="日期占位符 6"/>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showMasterSp="0">
  <p:cSld name="空白">
    <p:bg>
      <p:bgPr>
        <a:solidFill>
          <a:schemeClr val="bg1"/>
        </a:solidFill>
        <a:effectLst/>
      </p:bgPr>
    </p:bg>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1" y="227542"/>
            <a:ext cx="3008313" cy="968375"/>
          </a:xfrm>
        </p:spPr>
        <p:txBody>
          <a:bodyPr anchor="b"/>
          <a:lstStyle>
            <a:lvl1pPr algn="l">
              <a:defRPr sz="2000" b="1"/>
            </a:lvl1pPr>
          </a:lstStyle>
          <a:p>
            <a:r>
              <a:rPr lang="zh-CN" altLang="en-US"/>
              <a:t>单击此处编辑母版标题样式</a:t>
            </a:r>
            <a:endParaRPr lang="zh-CN" altLang="en-US"/>
          </a:p>
        </p:txBody>
      </p:sp>
      <p:sp>
        <p:nvSpPr>
          <p:cNvPr id="3" name="内容占位符 2"/>
          <p:cNvSpPr>
            <a:spLocks noGrp="1"/>
          </p:cNvSpPr>
          <p:nvPr>
            <p:ph idx="1"/>
          </p:nvPr>
        </p:nvSpPr>
        <p:spPr>
          <a:xfrm>
            <a:off x="3575050" y="227542"/>
            <a:ext cx="5111750" cy="487759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文本占位符 3"/>
          <p:cNvSpPr>
            <a:spLocks noGrp="1"/>
          </p:cNvSpPr>
          <p:nvPr>
            <p:ph type="body" sz="half" idx="2"/>
          </p:nvPr>
        </p:nvSpPr>
        <p:spPr>
          <a:xfrm>
            <a:off x="457201" y="1195917"/>
            <a:ext cx="3008313" cy="390921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000500"/>
            <a:ext cx="5486400" cy="472282"/>
          </a:xfrm>
        </p:spPr>
        <p:txBody>
          <a:bodyPr anchor="b"/>
          <a:lstStyle>
            <a:lvl1pPr algn="l">
              <a:defRPr sz="2000" b="1"/>
            </a:lvl1pPr>
          </a:lstStyle>
          <a:p>
            <a:r>
              <a:rPr lang="zh-CN" altLang="en-US"/>
              <a:t>单击此处编辑母版标题样式</a:t>
            </a:r>
            <a:endParaRPr lang="zh-CN" altLang="en-US"/>
          </a:p>
        </p:txBody>
      </p:sp>
      <p:sp>
        <p:nvSpPr>
          <p:cNvPr id="3" name="图片占位符 2"/>
          <p:cNvSpPr>
            <a:spLocks noGrp="1"/>
          </p:cNvSpPr>
          <p:nvPr>
            <p:ph type="pic" idx="1"/>
          </p:nvPr>
        </p:nvSpPr>
        <p:spPr>
          <a:xfrm>
            <a:off x="1792288" y="510646"/>
            <a:ext cx="5486400" cy="3429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4472782"/>
            <a:ext cx="5486400" cy="6707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28865"/>
            <a:ext cx="8229600" cy="952500"/>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457200" y="1333500"/>
            <a:ext cx="8229600" cy="3771636"/>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2"/>
          </p:nvPr>
        </p:nvSpPr>
        <p:spPr>
          <a:xfrm>
            <a:off x="457200" y="5296959"/>
            <a:ext cx="2133600" cy="304271"/>
          </a:xfrm>
          <a:prstGeom prst="rect">
            <a:avLst/>
          </a:prstGeom>
        </p:spPr>
        <p:txBody>
          <a:bodyPr vert="horz" lIns="91440" tIns="45720" rIns="91440" bIns="45720" rtlCol="0" anchor="ctr"/>
          <a:lstStyle>
            <a:lvl1pPr algn="l">
              <a:defRPr sz="1200">
                <a:solidFill>
                  <a:schemeClr val="tx1">
                    <a:tint val="75000"/>
                  </a:schemeClr>
                </a:solidFill>
              </a:defRPr>
            </a:lvl1pPr>
          </a:lstStyle>
          <a:p>
            <a:fld id="{530820CF-B880-4189-942D-D702A7CBA730}" type="datetimeFigureOut">
              <a:rPr lang="zh-CN" altLang="en-US" smtClean="0"/>
            </a:fld>
            <a:endParaRPr lang="zh-CN" altLang="en-US"/>
          </a:p>
        </p:txBody>
      </p:sp>
      <p:sp>
        <p:nvSpPr>
          <p:cNvPr id="5" name="页脚占位符 4"/>
          <p:cNvSpPr>
            <a:spLocks noGrp="1"/>
          </p:cNvSpPr>
          <p:nvPr>
            <p:ph type="ftr" sz="quarter" idx="3"/>
          </p:nvPr>
        </p:nvSpPr>
        <p:spPr>
          <a:xfrm>
            <a:off x="3124200" y="5296959"/>
            <a:ext cx="2895600" cy="304271"/>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5296959"/>
            <a:ext cx="2133600" cy="304271"/>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fld>
            <a:endParaRPr lang="zh-CN" altLang="en-US"/>
          </a:p>
        </p:txBody>
      </p:sp>
      <p:sp>
        <p:nvSpPr>
          <p:cNvPr id="7" name="矩形 6"/>
          <p:cNvSpPr/>
          <p:nvPr userDrawn="1"/>
        </p:nvSpPr>
        <p:spPr>
          <a:xfrm>
            <a:off x="0" y="0"/>
            <a:ext cx="9144000" cy="5715000"/>
          </a:xfrm>
          <a:prstGeom prst="rect">
            <a:avLst/>
          </a:prstGeom>
          <a:pattFill prst="lgGrid">
            <a:fgClr>
              <a:srgbClr val="8FC31F"/>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userDrawn="1"/>
        </p:nvSpPr>
        <p:spPr>
          <a:xfrm>
            <a:off x="0" y="0"/>
            <a:ext cx="9144000" cy="5715000"/>
          </a:xfrm>
          <a:prstGeom prst="rect">
            <a:avLst/>
          </a:prstGeom>
          <a:solidFill>
            <a:schemeClr val="bg1">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notesSlide" Target="../notesSlides/notesSlide1.xml"/><Relationship Id="rId3" Type="http://schemas.openxmlformats.org/officeDocument/2006/relationships/slideLayout" Target="../slideLayouts/slideLayout7.xml"/><Relationship Id="rId2" Type="http://schemas.openxmlformats.org/officeDocument/2006/relationships/image" Target="../media/image2.png"/><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2.png"/></Relationships>
</file>

<file path=ppt/slides/_rels/slide11.xml.rels><?xml version="1.0" encoding="UTF-8" standalone="yes"?>
<Relationships xmlns="http://schemas.openxmlformats.org/package/2006/relationships"><Relationship Id="rId4" Type="http://schemas.openxmlformats.org/officeDocument/2006/relationships/notesSlide" Target="../notesSlides/notesSlide8.xml"/><Relationship Id="rId3" Type="http://schemas.openxmlformats.org/officeDocument/2006/relationships/slideLayout" Target="../slideLayouts/slideLayout7.xml"/><Relationship Id="rId2" Type="http://schemas.openxmlformats.org/officeDocument/2006/relationships/image" Target="../media/image2.png"/><Relationship Id="rId1"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7.xml"/><Relationship Id="rId1"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7.xml"/><Relationship Id="rId1"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7.xml"/><Relationship Id="rId1"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7.xml"/><Relationship Id="rId1"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7.xml"/><Relationship Id="rId1" Type="http://schemas.openxmlformats.org/officeDocument/2006/relationships/image" Target="../media/image2.png"/></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7.xml"/><Relationship Id="rId1" Type="http://schemas.openxmlformats.org/officeDocument/2006/relationships/image" Target="../media/image2.png"/></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1" cstate="print">
            <a:lum/>
          </a:blip>
          <a:srcRect/>
          <a:stretch>
            <a:fillRect l="-7000" r="-7000"/>
          </a:stretch>
        </a:blipFill>
        <a:effectLst/>
      </p:bgPr>
    </p:bg>
    <p:spTree>
      <p:nvGrpSpPr>
        <p:cNvPr id="1" name=""/>
        <p:cNvGrpSpPr/>
        <p:nvPr/>
      </p:nvGrpSpPr>
      <p:grpSpPr>
        <a:xfrm>
          <a:off x="0" y="0"/>
          <a:ext cx="0" cy="0"/>
          <a:chOff x="0" y="0"/>
          <a:chExt cx="0" cy="0"/>
        </a:xfrm>
      </p:grpSpPr>
      <p:grpSp>
        <p:nvGrpSpPr>
          <p:cNvPr id="15" name="组合 14"/>
          <p:cNvGrpSpPr/>
          <p:nvPr/>
        </p:nvGrpSpPr>
        <p:grpSpPr>
          <a:xfrm>
            <a:off x="0" y="-1266382501"/>
            <a:ext cx="9144000" cy="0"/>
            <a:chOff x="0" y="35624"/>
            <a:chExt cx="8241475" cy="0"/>
          </a:xfrm>
        </p:grpSpPr>
        <p:cxnSp>
          <p:nvCxnSpPr>
            <p:cNvPr id="16" name="直接连接符 15"/>
            <p:cNvCxnSpPr/>
            <p:nvPr/>
          </p:nvCxnSpPr>
          <p:spPr>
            <a:xfrm>
              <a:off x="6103496" y="35624"/>
              <a:ext cx="2137979" cy="0"/>
            </a:xfrm>
            <a:prstGeom prst="line">
              <a:avLst/>
            </a:prstGeom>
            <a:ln w="76200">
              <a:solidFill>
                <a:srgbClr val="FE8301"/>
              </a:solidFill>
            </a:ln>
          </p:spPr>
          <p:style>
            <a:lnRef idx="1">
              <a:schemeClr val="accent1"/>
            </a:lnRef>
            <a:fillRef idx="0">
              <a:schemeClr val="accent1"/>
            </a:fillRef>
            <a:effectRef idx="0">
              <a:schemeClr val="accent1"/>
            </a:effectRef>
            <a:fontRef idx="minor">
              <a:schemeClr val="tx1"/>
            </a:fontRef>
          </p:style>
        </p:cxnSp>
        <p:cxnSp>
          <p:nvCxnSpPr>
            <p:cNvPr id="17" name="直接连接符 16"/>
            <p:cNvCxnSpPr/>
            <p:nvPr/>
          </p:nvCxnSpPr>
          <p:spPr>
            <a:xfrm>
              <a:off x="0" y="35624"/>
              <a:ext cx="1272204" cy="0"/>
            </a:xfrm>
            <a:prstGeom prst="line">
              <a:avLst/>
            </a:prstGeom>
            <a:ln w="76200"/>
          </p:spPr>
          <p:style>
            <a:lnRef idx="1">
              <a:schemeClr val="accent1"/>
            </a:lnRef>
            <a:fillRef idx="0">
              <a:schemeClr val="accent1"/>
            </a:fillRef>
            <a:effectRef idx="0">
              <a:schemeClr val="accent1"/>
            </a:effectRef>
            <a:fontRef idx="minor">
              <a:schemeClr val="tx1"/>
            </a:fontRef>
          </p:style>
        </p:cxnSp>
        <p:cxnSp>
          <p:nvCxnSpPr>
            <p:cNvPr id="18" name="直接连接符 17"/>
            <p:cNvCxnSpPr/>
            <p:nvPr/>
          </p:nvCxnSpPr>
          <p:spPr>
            <a:xfrm>
              <a:off x="1269232" y="35624"/>
              <a:ext cx="3565585" cy="0"/>
            </a:xfrm>
            <a:prstGeom prst="line">
              <a:avLst/>
            </a:prstGeom>
            <a:ln w="76200">
              <a:solidFill>
                <a:srgbClr val="F63E28"/>
              </a:solidFill>
            </a:ln>
          </p:spPr>
          <p:style>
            <a:lnRef idx="1">
              <a:schemeClr val="accent1"/>
            </a:lnRef>
            <a:fillRef idx="0">
              <a:schemeClr val="accent1"/>
            </a:fillRef>
            <a:effectRef idx="0">
              <a:schemeClr val="accent1"/>
            </a:effectRef>
            <a:fontRef idx="minor">
              <a:schemeClr val="tx1"/>
            </a:fontRef>
          </p:style>
        </p:cxnSp>
        <p:cxnSp>
          <p:nvCxnSpPr>
            <p:cNvPr id="19" name="直接连接符 18"/>
            <p:cNvCxnSpPr/>
            <p:nvPr/>
          </p:nvCxnSpPr>
          <p:spPr>
            <a:xfrm>
              <a:off x="4831292" y="35624"/>
              <a:ext cx="1272204" cy="0"/>
            </a:xfrm>
            <a:prstGeom prst="line">
              <a:avLst/>
            </a:prstGeom>
            <a:ln w="76200">
              <a:solidFill>
                <a:srgbClr val="3C5B9B"/>
              </a:solidFill>
            </a:ln>
          </p:spPr>
          <p:style>
            <a:lnRef idx="1">
              <a:schemeClr val="accent1"/>
            </a:lnRef>
            <a:fillRef idx="0">
              <a:schemeClr val="accent1"/>
            </a:fillRef>
            <a:effectRef idx="0">
              <a:schemeClr val="accent1"/>
            </a:effectRef>
            <a:fontRef idx="minor">
              <a:schemeClr val="tx1"/>
            </a:fontRef>
          </p:style>
        </p:cxnSp>
      </p:grpSp>
      <p:sp>
        <p:nvSpPr>
          <p:cNvPr id="57" name="TextBox 56"/>
          <p:cNvSpPr txBox="1"/>
          <p:nvPr/>
        </p:nvSpPr>
        <p:spPr>
          <a:xfrm>
            <a:off x="771181" y="1497081"/>
            <a:ext cx="7929619" cy="1613535"/>
          </a:xfrm>
          <a:prstGeom prst="rect">
            <a:avLst/>
          </a:prstGeom>
          <a:noFill/>
        </p:spPr>
        <p:txBody>
          <a:bodyPr wrap="square" lIns="76190" tIns="38095" rIns="76190" bIns="38095" rtlCol="0">
            <a:spAutoFit/>
          </a:bodyPr>
          <a:lstStyle/>
          <a:p>
            <a:pPr algn="ctr"/>
            <a:r>
              <a:rPr lang="zh-CN" altLang="zh-CN" sz="4000" b="1" dirty="0" smtClean="0">
                <a:solidFill>
                  <a:srgbClr val="00589A"/>
                </a:solidFill>
                <a:latin typeface="微软雅黑" panose="020B0503020204020204" pitchFamily="34" charset="-122"/>
                <a:ea typeface="微软雅黑" panose="020B0503020204020204" pitchFamily="34" charset="-122"/>
              </a:rPr>
              <a:t>关于将盲人医疗按摩所纳入医保定点管理的通知</a:t>
            </a:r>
            <a:endParaRPr lang="zh-CN" altLang="zh-CN" sz="4000" b="1" dirty="0" smtClean="0">
              <a:solidFill>
                <a:srgbClr val="00589A"/>
              </a:solidFill>
              <a:latin typeface="微软雅黑" panose="020B0503020204020204" pitchFamily="34" charset="-122"/>
              <a:ea typeface="微软雅黑" panose="020B0503020204020204" pitchFamily="34" charset="-122"/>
            </a:endParaRPr>
          </a:p>
          <a:p>
            <a:pPr algn="ctr"/>
            <a:r>
              <a:rPr lang="zh-CN" altLang="en-US" sz="2000" b="1" dirty="0" smtClean="0">
                <a:solidFill>
                  <a:srgbClr val="00589A"/>
                </a:solidFill>
                <a:latin typeface="微软雅黑" panose="020B0503020204020204" pitchFamily="34" charset="-122"/>
                <a:ea typeface="微软雅黑" panose="020B0503020204020204" pitchFamily="34" charset="-122"/>
              </a:rPr>
              <a:t>沈</a:t>
            </a:r>
            <a:r>
              <a:rPr lang="zh-CN" altLang="en-US" sz="2000" b="1" dirty="0" smtClean="0">
                <a:solidFill>
                  <a:srgbClr val="00589A"/>
                </a:solidFill>
                <a:latin typeface="微软雅黑" panose="020B0503020204020204" pitchFamily="34" charset="-122"/>
                <a:ea typeface="微软雅黑" panose="020B0503020204020204" pitchFamily="34" charset="-122"/>
              </a:rPr>
              <a:t>医保发</a:t>
            </a:r>
            <a:r>
              <a:rPr lang="en-US" altLang="zh-CN" sz="2000" b="1" dirty="0" smtClean="0">
                <a:solidFill>
                  <a:srgbClr val="00589A"/>
                </a:solidFill>
                <a:latin typeface="微软雅黑" panose="020B0503020204020204" pitchFamily="34" charset="-122"/>
                <a:ea typeface="微软雅黑" panose="020B0503020204020204" pitchFamily="34" charset="-122"/>
              </a:rPr>
              <a:t>〔</a:t>
            </a:r>
            <a:r>
              <a:rPr lang="en-US" altLang="en-US" sz="2000" b="1" dirty="0" smtClean="0">
                <a:solidFill>
                  <a:srgbClr val="00589A"/>
                </a:solidFill>
                <a:latin typeface="微软雅黑" panose="020B0503020204020204" pitchFamily="34" charset="-122"/>
                <a:ea typeface="微软雅黑" panose="020B0503020204020204" pitchFamily="34" charset="-122"/>
              </a:rPr>
              <a:t>2021</a:t>
            </a:r>
            <a:r>
              <a:rPr lang="en-US" altLang="zh-CN" sz="2000" b="1" dirty="0" smtClean="0">
                <a:solidFill>
                  <a:srgbClr val="00589A"/>
                </a:solidFill>
                <a:latin typeface="微软雅黑" panose="020B0503020204020204" pitchFamily="34" charset="-122"/>
                <a:ea typeface="微软雅黑" panose="020B0503020204020204" pitchFamily="34" charset="-122"/>
              </a:rPr>
              <a:t>〕38 </a:t>
            </a:r>
            <a:r>
              <a:rPr lang="zh-CN" altLang="en-US" sz="2000" b="1" dirty="0" smtClean="0">
                <a:solidFill>
                  <a:srgbClr val="00589A"/>
                </a:solidFill>
                <a:latin typeface="微软雅黑" panose="020B0503020204020204" pitchFamily="34" charset="-122"/>
                <a:ea typeface="微软雅黑" panose="020B0503020204020204" pitchFamily="34" charset="-122"/>
              </a:rPr>
              <a:t>号</a:t>
            </a:r>
            <a:endParaRPr lang="zh-CN" altLang="en-US" sz="2000" b="1" dirty="0" smtClean="0">
              <a:solidFill>
                <a:srgbClr val="00589A"/>
              </a:solidFill>
              <a:latin typeface="微软雅黑" panose="020B0503020204020204" pitchFamily="34" charset="-122"/>
              <a:ea typeface="微软雅黑" panose="020B0503020204020204" pitchFamily="34" charset="-122"/>
            </a:endParaRPr>
          </a:p>
        </p:txBody>
      </p:sp>
      <p:sp>
        <p:nvSpPr>
          <p:cNvPr id="58" name="圆角矩形 57"/>
          <p:cNvSpPr/>
          <p:nvPr/>
        </p:nvSpPr>
        <p:spPr>
          <a:xfrm>
            <a:off x="4714876" y="4429136"/>
            <a:ext cx="3107212" cy="381503"/>
          </a:xfrm>
          <a:prstGeom prst="roundRect">
            <a:avLst/>
          </a:prstGeom>
          <a:solidFill>
            <a:srgbClr val="00589A"/>
          </a:solidFill>
          <a:ln>
            <a:noFill/>
          </a:ln>
        </p:spPr>
        <p:style>
          <a:lnRef idx="2">
            <a:schemeClr val="accent1">
              <a:shade val="50000"/>
            </a:schemeClr>
          </a:lnRef>
          <a:fillRef idx="1">
            <a:schemeClr val="accent1"/>
          </a:fillRef>
          <a:effectRef idx="0">
            <a:schemeClr val="accent1"/>
          </a:effectRef>
          <a:fontRef idx="minor">
            <a:schemeClr val="lt1"/>
          </a:fontRef>
        </p:style>
        <p:txBody>
          <a:bodyPr lIns="101562" tIns="50781" rIns="101562" bIns="50781" rtlCol="0" anchor="ctr"/>
          <a:lstStyle/>
          <a:p>
            <a:pPr algn="ctr"/>
            <a:endParaRPr lang="zh-CN" altLang="en-US">
              <a:solidFill>
                <a:schemeClr val="bg1"/>
              </a:solidFill>
            </a:endParaRPr>
          </a:p>
        </p:txBody>
      </p:sp>
      <p:sp>
        <p:nvSpPr>
          <p:cNvPr id="63" name="TextBox 62"/>
          <p:cNvSpPr txBox="1"/>
          <p:nvPr/>
        </p:nvSpPr>
        <p:spPr>
          <a:xfrm>
            <a:off x="3857620" y="4429136"/>
            <a:ext cx="3902614" cy="398780"/>
          </a:xfrm>
          <a:prstGeom prst="rect">
            <a:avLst/>
          </a:prstGeom>
          <a:noFill/>
        </p:spPr>
        <p:txBody>
          <a:bodyPr wrap="square" rtlCol="0">
            <a:spAutoFit/>
          </a:bodyPr>
          <a:lstStyle/>
          <a:p>
            <a:pPr algn="ctr"/>
            <a:r>
              <a:rPr lang="zh-CN" altLang="en-US" sz="2000" dirty="0" smtClean="0">
                <a:solidFill>
                  <a:schemeClr val="bg1"/>
                </a:solidFill>
                <a:latin typeface="微软雅黑" panose="020B0503020204020204" pitchFamily="34" charset="-122"/>
                <a:ea typeface="微软雅黑" panose="020B0503020204020204" pitchFamily="34" charset="-122"/>
              </a:rPr>
              <a:t>              政 策 解 读 资 料</a:t>
            </a:r>
            <a:endParaRPr lang="zh-CN" altLang="en-US" sz="2000" dirty="0">
              <a:solidFill>
                <a:schemeClr val="bg1"/>
              </a:solidFill>
              <a:latin typeface="微软雅黑" panose="020B0503020204020204" pitchFamily="34" charset="-122"/>
              <a:ea typeface="微软雅黑" panose="020B0503020204020204" pitchFamily="34" charset="-122"/>
            </a:endParaRP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70755" y="167040"/>
            <a:ext cx="936104" cy="9361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spd="slow">
    <p:blinds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afterEffect">
                                  <p:stCondLst>
                                    <p:cond delay="0"/>
                                  </p:stCondLst>
                                  <p:iterate type="lt">
                                    <p:tmPct val="10000"/>
                                  </p:iterate>
                                  <p:childTnLst>
                                    <p:set>
                                      <p:cBhvr>
                                        <p:cTn id="6" dur="1" fill="hold">
                                          <p:stCondLst>
                                            <p:cond delay="0"/>
                                          </p:stCondLst>
                                        </p:cTn>
                                        <p:tgtEl>
                                          <p:spTgt spid="57"/>
                                        </p:tgtEl>
                                        <p:attrNameLst>
                                          <p:attrName>style.visibility</p:attrName>
                                        </p:attrNameLst>
                                      </p:cBhvr>
                                      <p:to>
                                        <p:strVal val="visible"/>
                                      </p:to>
                                    </p:set>
                                    <p:anim calcmode="lin" valueType="num">
                                      <p:cBhvr>
                                        <p:cTn id="7" dur="1000" fill="hold"/>
                                        <p:tgtEl>
                                          <p:spTgt spid="57"/>
                                        </p:tgtEl>
                                        <p:attrNameLst>
                                          <p:attrName>ppt_x</p:attrName>
                                        </p:attrNameLst>
                                      </p:cBhvr>
                                      <p:tavLst>
                                        <p:tav tm="0">
                                          <p:val>
                                            <p:strVal val="#ppt_x"/>
                                          </p:val>
                                        </p:tav>
                                        <p:tav tm="50000">
                                          <p:val>
                                            <p:strVal val="#ppt_x+.1"/>
                                          </p:val>
                                        </p:tav>
                                        <p:tav tm="100000">
                                          <p:val>
                                            <p:strVal val="#ppt_x"/>
                                          </p:val>
                                        </p:tav>
                                      </p:tavLst>
                                    </p:anim>
                                    <p:anim calcmode="lin" valueType="num">
                                      <p:cBhvr>
                                        <p:cTn id="8" dur="1000" fill="hold"/>
                                        <p:tgtEl>
                                          <p:spTgt spid="57"/>
                                        </p:tgtEl>
                                        <p:attrNameLst>
                                          <p:attrName>ppt_y</p:attrName>
                                        </p:attrNameLst>
                                      </p:cBhvr>
                                      <p:tavLst>
                                        <p:tav tm="0">
                                          <p:val>
                                            <p:strVal val="#ppt_y"/>
                                          </p:val>
                                        </p:tav>
                                        <p:tav tm="100000">
                                          <p:val>
                                            <p:strVal val="#ppt_y"/>
                                          </p:val>
                                        </p:tav>
                                      </p:tavLst>
                                    </p:anim>
                                    <p:anim calcmode="lin" valueType="num">
                                      <p:cBhvr>
                                        <p:cTn id="9" dur="1000" fill="hold"/>
                                        <p:tgtEl>
                                          <p:spTgt spid="57"/>
                                        </p:tgtEl>
                                        <p:attrNameLst>
                                          <p:attrName>ppt_h</p:attrName>
                                        </p:attrNameLst>
                                      </p:cBhvr>
                                      <p:tavLst>
                                        <p:tav tm="0">
                                          <p:val>
                                            <p:strVal val="#ppt_h/10"/>
                                          </p:val>
                                        </p:tav>
                                        <p:tav tm="50000">
                                          <p:val>
                                            <p:strVal val="#ppt_h+.01"/>
                                          </p:val>
                                        </p:tav>
                                        <p:tav tm="100000">
                                          <p:val>
                                            <p:strVal val="#ppt_h"/>
                                          </p:val>
                                        </p:tav>
                                      </p:tavLst>
                                    </p:anim>
                                    <p:anim calcmode="lin" valueType="num">
                                      <p:cBhvr>
                                        <p:cTn id="10" dur="1000" fill="hold"/>
                                        <p:tgtEl>
                                          <p:spTgt spid="57"/>
                                        </p:tgtEl>
                                        <p:attrNameLst>
                                          <p:attrName>ppt_w</p:attrName>
                                        </p:attrNameLst>
                                      </p:cBhvr>
                                      <p:tavLst>
                                        <p:tav tm="0">
                                          <p:val>
                                            <p:strVal val="#ppt_w/10"/>
                                          </p:val>
                                        </p:tav>
                                        <p:tav tm="50000">
                                          <p:val>
                                            <p:strVal val="#ppt_w+.01"/>
                                          </p:val>
                                        </p:tav>
                                        <p:tav tm="100000">
                                          <p:val>
                                            <p:strVal val="#ppt_w"/>
                                          </p:val>
                                        </p:tav>
                                      </p:tavLst>
                                    </p:anim>
                                    <p:animEffect transition="in" filter="fade">
                                      <p:cBhvr>
                                        <p:cTn id="11" dur="1000" tmFilter="0,0; .5, 1; 1, 1"/>
                                        <p:tgtEl>
                                          <p:spTgt spid="57"/>
                                        </p:tgtEl>
                                      </p:cBhvr>
                                    </p:animEffect>
                                  </p:childTnLst>
                                </p:cTn>
                              </p:par>
                            </p:childTnLst>
                          </p:cTn>
                        </p:par>
                        <p:par>
                          <p:cTn id="12" fill="hold">
                            <p:stCondLst>
                              <p:cond delay="4400"/>
                            </p:stCondLst>
                            <p:childTnLst>
                              <p:par>
                                <p:cTn id="13" presetID="16" presetClass="entr" presetSubtype="37" fill="hold" grpId="0" nodeType="afterEffect">
                                  <p:stCondLst>
                                    <p:cond delay="0"/>
                                  </p:stCondLst>
                                  <p:childTnLst>
                                    <p:set>
                                      <p:cBhvr>
                                        <p:cTn id="14" dur="1" fill="hold">
                                          <p:stCondLst>
                                            <p:cond delay="0"/>
                                          </p:stCondLst>
                                        </p:cTn>
                                        <p:tgtEl>
                                          <p:spTgt spid="58"/>
                                        </p:tgtEl>
                                        <p:attrNameLst>
                                          <p:attrName>style.visibility</p:attrName>
                                        </p:attrNameLst>
                                      </p:cBhvr>
                                      <p:to>
                                        <p:strVal val="visible"/>
                                      </p:to>
                                    </p:set>
                                    <p:animEffect transition="in" filter="barn(outVertical)">
                                      <p:cBhvr>
                                        <p:cTn id="15" dur="1000"/>
                                        <p:tgtEl>
                                          <p:spTgt spid="58"/>
                                        </p:tgtEl>
                                      </p:cBhvr>
                                    </p:animEffect>
                                  </p:childTnLst>
                                </p:cTn>
                              </p:par>
                              <p:par>
                                <p:cTn id="16" presetID="55" presetClass="entr" presetSubtype="0" fill="hold" grpId="0" nodeType="withEffect">
                                  <p:stCondLst>
                                    <p:cond delay="0"/>
                                  </p:stCondLst>
                                  <p:childTnLst>
                                    <p:set>
                                      <p:cBhvr>
                                        <p:cTn id="17" dur="1" fill="hold">
                                          <p:stCondLst>
                                            <p:cond delay="0"/>
                                          </p:stCondLst>
                                        </p:cTn>
                                        <p:tgtEl>
                                          <p:spTgt spid="63"/>
                                        </p:tgtEl>
                                        <p:attrNameLst>
                                          <p:attrName>style.visibility</p:attrName>
                                        </p:attrNameLst>
                                      </p:cBhvr>
                                      <p:to>
                                        <p:strVal val="visible"/>
                                      </p:to>
                                    </p:set>
                                    <p:anim calcmode="lin" valueType="num">
                                      <p:cBhvr>
                                        <p:cTn id="18" dur="1000" fill="hold"/>
                                        <p:tgtEl>
                                          <p:spTgt spid="63"/>
                                        </p:tgtEl>
                                        <p:attrNameLst>
                                          <p:attrName>ppt_w</p:attrName>
                                        </p:attrNameLst>
                                      </p:cBhvr>
                                      <p:tavLst>
                                        <p:tav tm="0">
                                          <p:val>
                                            <p:strVal val="#ppt_w*0.70"/>
                                          </p:val>
                                        </p:tav>
                                        <p:tav tm="100000">
                                          <p:val>
                                            <p:strVal val="#ppt_w"/>
                                          </p:val>
                                        </p:tav>
                                      </p:tavLst>
                                    </p:anim>
                                    <p:anim calcmode="lin" valueType="num">
                                      <p:cBhvr>
                                        <p:cTn id="19" dur="1000" fill="hold"/>
                                        <p:tgtEl>
                                          <p:spTgt spid="63"/>
                                        </p:tgtEl>
                                        <p:attrNameLst>
                                          <p:attrName>ppt_h</p:attrName>
                                        </p:attrNameLst>
                                      </p:cBhvr>
                                      <p:tavLst>
                                        <p:tav tm="0">
                                          <p:val>
                                            <p:strVal val="#ppt_h"/>
                                          </p:val>
                                        </p:tav>
                                        <p:tav tm="100000">
                                          <p:val>
                                            <p:strVal val="#ppt_h"/>
                                          </p:val>
                                        </p:tav>
                                      </p:tavLst>
                                    </p:anim>
                                    <p:animEffect transition="in" filter="fade">
                                      <p:cBhvr>
                                        <p:cTn id="20" dur="1000"/>
                                        <p:tgtEl>
                                          <p:spTgt spid="63"/>
                                        </p:tgtEl>
                                      </p:cBhvr>
                                    </p:animEffect>
                                  </p:childTnLst>
                                </p:cTn>
                              </p:par>
                            </p:childTnLst>
                          </p:cTn>
                        </p:par>
                        <p:par>
                          <p:cTn id="21" fill="hold">
                            <p:stCondLst>
                              <p:cond delay="5400"/>
                            </p:stCondLst>
                            <p:childTnLst>
                              <p:par>
                                <p:cTn id="22" presetID="22" presetClass="entr" presetSubtype="8" fill="hold" nodeType="afterEffect">
                                  <p:stCondLst>
                                    <p:cond delay="0"/>
                                  </p:stCondLst>
                                  <p:childTnLst>
                                    <p:set>
                                      <p:cBhvr>
                                        <p:cTn id="23" dur="1" fill="hold">
                                          <p:stCondLst>
                                            <p:cond delay="0"/>
                                          </p:stCondLst>
                                        </p:cTn>
                                        <p:tgtEl>
                                          <p:spTgt spid="15"/>
                                        </p:tgtEl>
                                        <p:attrNameLst>
                                          <p:attrName>style.visibility</p:attrName>
                                        </p:attrNameLst>
                                      </p:cBhvr>
                                      <p:to>
                                        <p:strVal val="visible"/>
                                      </p:to>
                                    </p:set>
                                    <p:animEffect transition="in" filter="wipe(left)">
                                      <p:cBhvr>
                                        <p:cTn id="24" dur="25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 grpId="0"/>
      <p:bldP spid="58" grpId="0" animBg="1"/>
      <p:bldP spid="63"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1" cstate="print">
            <a:extLst>
              <a:ext uri="{28A0092B-C50C-407E-A947-70E740481C1C}">
                <a14:useLocalDpi xmlns:a14="http://schemas.microsoft.com/office/drawing/2010/main" val="0"/>
              </a:ext>
            </a:extLst>
          </a:blip>
          <a:srcRect/>
          <a:stretch>
            <a:fillRect/>
          </a:stretch>
        </p:blipFill>
        <p:spPr bwMode="auto">
          <a:xfrm>
            <a:off x="380673" y="256052"/>
            <a:ext cx="720080" cy="7200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3" name="组合 32"/>
          <p:cNvGrpSpPr/>
          <p:nvPr/>
        </p:nvGrpSpPr>
        <p:grpSpPr>
          <a:xfrm>
            <a:off x="2196000" y="598396"/>
            <a:ext cx="6948000" cy="126642"/>
            <a:chOff x="2492152" y="625252"/>
            <a:chExt cx="6804248" cy="126642"/>
          </a:xfrm>
        </p:grpSpPr>
        <p:sp>
          <p:nvSpPr>
            <p:cNvPr id="4" name="矩形 3"/>
            <p:cNvSpPr/>
            <p:nvPr/>
          </p:nvSpPr>
          <p:spPr>
            <a:xfrm>
              <a:off x="2492152" y="625252"/>
              <a:ext cx="6804248" cy="36000"/>
            </a:xfrm>
            <a:prstGeom prst="rect">
              <a:avLst/>
            </a:prstGeom>
            <a:solidFill>
              <a:srgbClr val="8FC31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2492152" y="715894"/>
              <a:ext cx="6804248" cy="36000"/>
            </a:xfrm>
            <a:prstGeom prst="rect">
              <a:avLst/>
            </a:prstGeom>
            <a:solidFill>
              <a:srgbClr val="8FC31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6" name="TextBox 5"/>
          <p:cNvSpPr txBox="1"/>
          <p:nvPr/>
        </p:nvSpPr>
        <p:spPr>
          <a:xfrm>
            <a:off x="899592" y="1705372"/>
            <a:ext cx="7776864" cy="521970"/>
          </a:xfrm>
          <a:prstGeom prst="rect">
            <a:avLst/>
          </a:prstGeom>
          <a:noFill/>
        </p:spPr>
        <p:txBody>
          <a:bodyPr wrap="square" rtlCol="0">
            <a:spAutoFit/>
          </a:bodyPr>
          <a:lstStyle/>
          <a:p>
            <a:r>
              <a:rPr lang="zh-CN" altLang="zh-CN" sz="2800" dirty="0" smtClean="0">
                <a:latin typeface="Arial Narrow" panose="020B0606020202030204" pitchFamily="34" charset="0"/>
                <a:ea typeface="微软雅黑" panose="020B0503020204020204" pitchFamily="34" charset="-122"/>
              </a:rPr>
              <a:t>本通知自2021年10月1日起执行。</a:t>
            </a:r>
            <a:endParaRPr lang="zh-CN" altLang="zh-CN" sz="2800" dirty="0" smtClean="0">
              <a:latin typeface="Arial Narrow" panose="020B0606020202030204" pitchFamily="34" charset="0"/>
              <a:ea typeface="微软雅黑" panose="020B0503020204020204" pitchFamily="34"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3" name="组合 32"/>
          <p:cNvGrpSpPr/>
          <p:nvPr/>
        </p:nvGrpSpPr>
        <p:grpSpPr>
          <a:xfrm>
            <a:off x="2196000" y="598396"/>
            <a:ext cx="6948000" cy="126642"/>
            <a:chOff x="2492152" y="625252"/>
            <a:chExt cx="6804248" cy="126642"/>
          </a:xfrm>
        </p:grpSpPr>
        <p:sp>
          <p:nvSpPr>
            <p:cNvPr id="30" name="矩形 29"/>
            <p:cNvSpPr/>
            <p:nvPr/>
          </p:nvSpPr>
          <p:spPr>
            <a:xfrm>
              <a:off x="2492152" y="625252"/>
              <a:ext cx="6804248" cy="36000"/>
            </a:xfrm>
            <a:prstGeom prst="rect">
              <a:avLst/>
            </a:prstGeom>
            <a:solidFill>
              <a:srgbClr val="8FC31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2" name="矩形 31"/>
            <p:cNvSpPr/>
            <p:nvPr/>
          </p:nvSpPr>
          <p:spPr>
            <a:xfrm>
              <a:off x="2492152" y="715894"/>
              <a:ext cx="6804248" cy="36000"/>
            </a:xfrm>
            <a:prstGeom prst="rect">
              <a:avLst/>
            </a:prstGeom>
            <a:solidFill>
              <a:srgbClr val="8FC31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35" name="矩形 34"/>
          <p:cNvSpPr/>
          <p:nvPr/>
        </p:nvSpPr>
        <p:spPr>
          <a:xfrm>
            <a:off x="3203846" y="1705372"/>
            <a:ext cx="5256586" cy="2232248"/>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lIns="144000" rIns="144000" anchor="ctr"/>
          <a:lstStyle/>
          <a:p>
            <a:pPr eaLnBrk="1" fontAlgn="auto" hangingPunct="1">
              <a:lnSpc>
                <a:spcPct val="130000"/>
              </a:lnSpc>
              <a:spcBef>
                <a:spcPts val="0"/>
              </a:spcBef>
              <a:spcAft>
                <a:spcPts val="0"/>
              </a:spcAft>
              <a:defRPr/>
            </a:pPr>
            <a:endParaRPr lang="zh-CN" altLang="en-US" sz="1200" dirty="0">
              <a:solidFill>
                <a:schemeClr val="bg1"/>
              </a:solidFill>
              <a:latin typeface="宋体" panose="02010600030101010101" pitchFamily="2" charset="-122"/>
              <a:ea typeface="宋体" panose="02010600030101010101" pitchFamily="2" charset="-122"/>
            </a:endParaRPr>
          </a:p>
        </p:txBody>
      </p:sp>
      <p:sp>
        <p:nvSpPr>
          <p:cNvPr id="13" name="Rectangle 17"/>
          <p:cNvSpPr/>
          <p:nvPr/>
        </p:nvSpPr>
        <p:spPr>
          <a:xfrm>
            <a:off x="881320" y="1705436"/>
            <a:ext cx="2754576" cy="2232184"/>
          </a:xfrm>
          <a:prstGeom prst="rect">
            <a:avLst/>
          </a:prstGeom>
          <a:blipFill dpi="0" rotWithShape="1">
            <a:blip r:embed="rId1" cstate="print">
              <a:extLst>
                <a:ext uri="{28A0092B-C50C-407E-A947-70E740481C1C}">
                  <a14:useLocalDpi xmlns:a14="http://schemas.microsoft.com/office/drawing/2010/main" val="0"/>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zh-CN" altLang="zh-CN">
              <a:solidFill>
                <a:srgbClr val="FFFFFF"/>
              </a:solidFill>
            </a:endParaRPr>
          </a:p>
        </p:txBody>
      </p:sp>
      <p:sp>
        <p:nvSpPr>
          <p:cNvPr id="2" name="矩形 1"/>
          <p:cNvSpPr/>
          <p:nvPr/>
        </p:nvSpPr>
        <p:spPr>
          <a:xfrm>
            <a:off x="3671900" y="2425483"/>
            <a:ext cx="4680520" cy="562783"/>
          </a:xfrm>
          <a:prstGeom prst="rect">
            <a:avLst/>
          </a:prstGeom>
        </p:spPr>
        <p:txBody>
          <a:bodyPr wrap="square">
            <a:spAutoFit/>
          </a:bodyPr>
          <a:lstStyle/>
          <a:p>
            <a:pPr>
              <a:lnSpc>
                <a:spcPct val="200000"/>
              </a:lnSpc>
            </a:pPr>
            <a:r>
              <a:rPr lang="zh-CN" altLang="en-US" dirty="0" smtClean="0">
                <a:solidFill>
                  <a:schemeClr val="bg1"/>
                </a:solidFill>
                <a:latin typeface="微软雅黑" panose="020B0503020204020204" pitchFamily="34" charset="-122"/>
                <a:ea typeface="微软雅黑" panose="020B0503020204020204" pitchFamily="34" charset="-122"/>
              </a:rPr>
              <a:t>               沈阳市医疗保障局</a:t>
            </a:r>
            <a:endParaRPr lang="zh-CN" altLang="zh-CN" dirty="0">
              <a:solidFill>
                <a:schemeClr val="bg1"/>
              </a:solidFill>
              <a:latin typeface="微软雅黑" panose="020B0503020204020204" pitchFamily="34" charset="-122"/>
              <a:ea typeface="微软雅黑" panose="020B0503020204020204" pitchFamily="34" charset="-122"/>
            </a:endParaRPr>
          </a:p>
        </p:txBody>
      </p:sp>
      <p:pic>
        <p:nvPicPr>
          <p:cNvPr id="1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0962" y="255686"/>
            <a:ext cx="720080" cy="7200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 name="文本框 48"/>
          <p:cNvSpPr txBox="1">
            <a:spLocks noChangeArrowheads="1"/>
          </p:cNvSpPr>
          <p:nvPr/>
        </p:nvSpPr>
        <p:spPr bwMode="auto">
          <a:xfrm>
            <a:off x="5357818" y="197302"/>
            <a:ext cx="3633078" cy="3027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ctr"/>
            <a:r>
              <a:rPr lang="en-US" altLang="zh-CN" sz="1400" b="1" dirty="0" smtClean="0">
                <a:solidFill>
                  <a:srgbClr val="00589A"/>
                </a:solidFill>
                <a:latin typeface="微软雅黑" panose="020B0503020204020204" pitchFamily="34" charset="-122"/>
                <a:ea typeface="微软雅黑" panose="020B0503020204020204" pitchFamily="34" charset="-122"/>
              </a:rPr>
              <a:t>《</a:t>
            </a:r>
            <a:r>
              <a:rPr lang="zh-CN" altLang="en-US" sz="1400" b="1" dirty="0" smtClean="0">
                <a:solidFill>
                  <a:srgbClr val="00589A"/>
                </a:solidFill>
                <a:latin typeface="微软雅黑" panose="020B0503020204020204" pitchFamily="34" charset="-122"/>
                <a:ea typeface="微软雅黑" panose="020B0503020204020204" pitchFamily="34" charset="-122"/>
              </a:rPr>
              <a:t>沈医保发</a:t>
            </a:r>
            <a:r>
              <a:rPr lang="en-US" altLang="zh-CN" sz="1400" b="1" dirty="0" smtClean="0">
                <a:solidFill>
                  <a:srgbClr val="00589A"/>
                </a:solidFill>
                <a:latin typeface="微软雅黑" panose="020B0503020204020204" pitchFamily="34" charset="-122"/>
                <a:ea typeface="微软雅黑" panose="020B0503020204020204" pitchFamily="34" charset="-122"/>
              </a:rPr>
              <a:t>〔</a:t>
            </a:r>
            <a:r>
              <a:rPr lang="en-US" altLang="en-US" sz="1400" b="1" dirty="0" smtClean="0">
                <a:solidFill>
                  <a:srgbClr val="00589A"/>
                </a:solidFill>
                <a:latin typeface="微软雅黑" panose="020B0503020204020204" pitchFamily="34" charset="-122"/>
                <a:ea typeface="微软雅黑" panose="020B0503020204020204" pitchFamily="34" charset="-122"/>
              </a:rPr>
              <a:t>2021</a:t>
            </a:r>
            <a:r>
              <a:rPr lang="en-US" altLang="zh-CN" sz="1400" b="1" dirty="0" smtClean="0">
                <a:solidFill>
                  <a:srgbClr val="00589A"/>
                </a:solidFill>
                <a:latin typeface="微软雅黑" panose="020B0503020204020204" pitchFamily="34" charset="-122"/>
                <a:ea typeface="微软雅黑" panose="020B0503020204020204" pitchFamily="34" charset="-122"/>
              </a:rPr>
              <a:t>〕38 </a:t>
            </a:r>
            <a:r>
              <a:rPr lang="zh-CN" altLang="en-US" sz="1400" b="1" dirty="0" smtClean="0">
                <a:solidFill>
                  <a:srgbClr val="00589A"/>
                </a:solidFill>
                <a:latin typeface="微软雅黑" panose="020B0503020204020204" pitchFamily="34" charset="-122"/>
                <a:ea typeface="微软雅黑" panose="020B0503020204020204" pitchFamily="34" charset="-122"/>
              </a:rPr>
              <a:t>号</a:t>
            </a:r>
            <a:r>
              <a:rPr lang="en-US" altLang="zh-CN" sz="1400" b="1" dirty="0" smtClean="0">
                <a:solidFill>
                  <a:srgbClr val="00589A"/>
                </a:solidFill>
                <a:latin typeface="微软雅黑" panose="020B0503020204020204" pitchFamily="34" charset="-122"/>
                <a:ea typeface="微软雅黑" panose="020B0503020204020204" pitchFamily="34" charset="-122"/>
              </a:rPr>
              <a:t>》</a:t>
            </a:r>
            <a:r>
              <a:rPr lang="zh-CN" altLang="en-US" sz="1400" b="1" dirty="0" smtClean="0">
                <a:solidFill>
                  <a:srgbClr val="00589A"/>
                </a:solidFill>
                <a:latin typeface="微软雅黑" panose="020B0503020204020204" pitchFamily="34" charset="-122"/>
                <a:ea typeface="微软雅黑" panose="020B0503020204020204" pitchFamily="34" charset="-122"/>
              </a:rPr>
              <a:t>之文件解读</a:t>
            </a:r>
            <a:endParaRPr lang="zh-CN" altLang="en-US" sz="1400" b="1" dirty="0" smtClean="0">
              <a:solidFill>
                <a:srgbClr val="00589A"/>
              </a:solidFill>
              <a:latin typeface="微软雅黑" panose="020B0503020204020204" pitchFamily="34" charset="-122"/>
              <a:ea typeface="微软雅黑" panose="020B0503020204020204" pitchFamily="34" charset="-122"/>
            </a:endParaRPr>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0"/>
                                  </p:stCondLst>
                                  <p:childTnLst>
                                    <p:set>
                                      <p:cBhvr>
                                        <p:cTn id="6" dur="1" fill="hold">
                                          <p:stCondLst>
                                            <p:cond delay="0"/>
                                          </p:stCondLst>
                                        </p:cTn>
                                        <p:tgtEl>
                                          <p:spTgt spid="33"/>
                                        </p:tgtEl>
                                        <p:attrNameLst>
                                          <p:attrName>style.visibility</p:attrName>
                                        </p:attrNameLst>
                                      </p:cBhvr>
                                      <p:to>
                                        <p:strVal val="visible"/>
                                      </p:to>
                                    </p:set>
                                    <p:animEffect transition="in" filter="wipe(left)">
                                      <p:cBhvr>
                                        <p:cTn id="7" dur="500"/>
                                        <p:tgtEl>
                                          <p:spTgt spid="33"/>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35"/>
                                        </p:tgtEl>
                                        <p:attrNameLst>
                                          <p:attrName>style.visibility</p:attrName>
                                        </p:attrNameLst>
                                      </p:cBhvr>
                                      <p:to>
                                        <p:strVal val="visible"/>
                                      </p:to>
                                    </p:set>
                                    <p:animEffect transition="in" filter="wipe(left)">
                                      <p:cBhvr>
                                        <p:cTn id="10" dur="500"/>
                                        <p:tgtEl>
                                          <p:spTgt spid="35"/>
                                        </p:tgtEl>
                                      </p:cBhvr>
                                    </p:animEffect>
                                  </p:childTnLst>
                                </p:cTn>
                              </p:par>
                              <p:par>
                                <p:cTn id="11" presetID="23" presetClass="entr" presetSubtype="528" fill="hold" grpId="0" nodeType="withEffect">
                                  <p:stCondLst>
                                    <p:cond delay="1750"/>
                                  </p:stCondLst>
                                  <p:childTnLst>
                                    <p:set>
                                      <p:cBhvr>
                                        <p:cTn id="12" dur="1" fill="hold">
                                          <p:stCondLst>
                                            <p:cond delay="0"/>
                                          </p:stCondLst>
                                        </p:cTn>
                                        <p:tgtEl>
                                          <p:spTgt spid="13"/>
                                        </p:tgtEl>
                                        <p:attrNameLst>
                                          <p:attrName>style.visibility</p:attrName>
                                        </p:attrNameLst>
                                      </p:cBhvr>
                                      <p:to>
                                        <p:strVal val="visible"/>
                                      </p:to>
                                    </p:set>
                                    <p:anim calcmode="lin" valueType="num">
                                      <p:cBhvr>
                                        <p:cTn id="13" dur="500" fill="hold"/>
                                        <p:tgtEl>
                                          <p:spTgt spid="13"/>
                                        </p:tgtEl>
                                        <p:attrNameLst>
                                          <p:attrName>ppt_w</p:attrName>
                                        </p:attrNameLst>
                                      </p:cBhvr>
                                      <p:tavLst>
                                        <p:tav tm="0">
                                          <p:val>
                                            <p:fltVal val="0"/>
                                          </p:val>
                                        </p:tav>
                                        <p:tav tm="100000">
                                          <p:val>
                                            <p:strVal val="#ppt_w"/>
                                          </p:val>
                                        </p:tav>
                                      </p:tavLst>
                                    </p:anim>
                                    <p:anim calcmode="lin" valueType="num">
                                      <p:cBhvr>
                                        <p:cTn id="14" dur="500" fill="hold"/>
                                        <p:tgtEl>
                                          <p:spTgt spid="13"/>
                                        </p:tgtEl>
                                        <p:attrNameLst>
                                          <p:attrName>ppt_h</p:attrName>
                                        </p:attrNameLst>
                                      </p:cBhvr>
                                      <p:tavLst>
                                        <p:tav tm="0">
                                          <p:val>
                                            <p:fltVal val="0"/>
                                          </p:val>
                                        </p:tav>
                                        <p:tav tm="100000">
                                          <p:val>
                                            <p:strVal val="#ppt_h"/>
                                          </p:val>
                                        </p:tav>
                                      </p:tavLst>
                                    </p:anim>
                                    <p:anim calcmode="lin" valueType="num">
                                      <p:cBhvr>
                                        <p:cTn id="15" dur="500" fill="hold"/>
                                        <p:tgtEl>
                                          <p:spTgt spid="13"/>
                                        </p:tgtEl>
                                        <p:attrNameLst>
                                          <p:attrName>ppt_x</p:attrName>
                                        </p:attrNameLst>
                                      </p:cBhvr>
                                      <p:tavLst>
                                        <p:tav tm="0">
                                          <p:val>
                                            <p:fltVal val="0.5"/>
                                          </p:val>
                                        </p:tav>
                                        <p:tav tm="100000">
                                          <p:val>
                                            <p:strVal val="#ppt_x"/>
                                          </p:val>
                                        </p:tav>
                                      </p:tavLst>
                                    </p:anim>
                                    <p:anim calcmode="lin" valueType="num">
                                      <p:cBhvr>
                                        <p:cTn id="16" dur="500" fill="hold"/>
                                        <p:tgtEl>
                                          <p:spTgt spid="13"/>
                                        </p:tgtEl>
                                        <p:attrNameLst>
                                          <p:attrName>ppt_y</p:attrName>
                                        </p:attrNameLst>
                                      </p:cBhvr>
                                      <p:tavLst>
                                        <p:tav tm="0">
                                          <p:val>
                                            <p:fltVal val="0.5"/>
                                          </p:val>
                                        </p:tav>
                                        <p:tav tm="100000">
                                          <p:val>
                                            <p:strVal val="#ppt_y"/>
                                          </p:val>
                                        </p:tav>
                                      </p:tavLst>
                                    </p:anim>
                                  </p:childTnLst>
                                </p:cTn>
                              </p:par>
                            </p:childTnLst>
                          </p:cTn>
                        </p:par>
                        <p:par>
                          <p:cTn id="17" fill="hold">
                            <p:stCondLst>
                              <p:cond delay="500"/>
                            </p:stCondLst>
                            <p:childTnLst>
                              <p:par>
                                <p:cTn id="18" presetID="22" presetClass="entr" presetSubtype="8" fill="hold" grpId="0" nodeType="after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wipe(left)">
                                      <p:cBhvr>
                                        <p:cTn id="20"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animBg="1"/>
      <p:bldP spid="13" grpId="0" animBg="1"/>
      <p:bldP spid="11"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对角圆角矩形 2"/>
          <p:cNvSpPr/>
          <p:nvPr/>
        </p:nvSpPr>
        <p:spPr>
          <a:xfrm>
            <a:off x="0" y="-22820"/>
            <a:ext cx="9144000" cy="573782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梯形 2"/>
          <p:cNvSpPr/>
          <p:nvPr/>
        </p:nvSpPr>
        <p:spPr>
          <a:xfrm>
            <a:off x="2674800" y="1857344"/>
            <a:ext cx="1170000" cy="216024"/>
          </a:xfrm>
          <a:prstGeom prst="trapezoid">
            <a:avLst>
              <a:gd name="adj" fmla="val 40432"/>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C00000"/>
              </a:solidFill>
            </a:endParaRPr>
          </a:p>
        </p:txBody>
      </p:sp>
      <p:sp>
        <p:nvSpPr>
          <p:cNvPr id="4" name="矩形 3"/>
          <p:cNvSpPr/>
          <p:nvPr/>
        </p:nvSpPr>
        <p:spPr>
          <a:xfrm>
            <a:off x="2209800" y="1988510"/>
            <a:ext cx="6934200" cy="1257117"/>
          </a:xfrm>
          <a:prstGeom prst="rect">
            <a:avLst/>
          </a:prstGeom>
          <a:solidFill>
            <a:srgbClr val="8FC31F"/>
          </a:solidFill>
          <a:ln w="12700" cap="flat" cmpd="sng" algn="ctr">
            <a:noFill/>
            <a:prstDash val="solid"/>
            <a:miter lim="800000"/>
          </a:ln>
          <a:effectLst/>
        </p:spPr>
        <p:txBody>
          <a:bodyPr lIns="1116000" tIns="0" bIns="36000" anchor="ctr"/>
          <a:lstStyle/>
          <a:p>
            <a:pPr algn="just" eaLnBrk="1" fontAlgn="auto" hangingPunct="1">
              <a:spcBef>
                <a:spcPts val="0"/>
              </a:spcBef>
              <a:spcAft>
                <a:spcPts val="0"/>
              </a:spcAft>
              <a:defRPr/>
            </a:pPr>
            <a:endParaRPr lang="zh-CN" altLang="en-US" sz="3600" b="1" dirty="0">
              <a:solidFill>
                <a:srgbClr val="006D46"/>
              </a:solidFill>
              <a:latin typeface="华文中宋" panose="02010600040101010101" pitchFamily="2" charset="-122"/>
              <a:ea typeface="华文中宋" panose="02010600040101010101" pitchFamily="2" charset="-122"/>
              <a:cs typeface="+mj-cs"/>
            </a:endParaRPr>
          </a:p>
        </p:txBody>
      </p:sp>
      <p:sp>
        <p:nvSpPr>
          <p:cNvPr id="5" name="任意多边形 8"/>
          <p:cNvSpPr/>
          <p:nvPr/>
        </p:nvSpPr>
        <p:spPr bwMode="auto">
          <a:xfrm>
            <a:off x="2763665" y="1857344"/>
            <a:ext cx="993775" cy="1011237"/>
          </a:xfrm>
          <a:custGeom>
            <a:avLst/>
            <a:gdLst>
              <a:gd name="T0" fmla="*/ 0 w 993531"/>
              <a:gd name="T1" fmla="*/ 0 h 1011115"/>
              <a:gd name="T2" fmla="*/ 993775 w 993531"/>
              <a:gd name="T3" fmla="*/ 0 h 1011115"/>
              <a:gd name="T4" fmla="*/ 496888 w 993531"/>
              <a:gd name="T5" fmla="*/ 1011237 h 1011115"/>
              <a:gd name="T6" fmla="*/ 0 60000 65536"/>
              <a:gd name="T7" fmla="*/ 0 60000 65536"/>
              <a:gd name="T8" fmla="*/ 0 60000 65536"/>
              <a:gd name="T9" fmla="*/ 0 w 993531"/>
              <a:gd name="T10" fmla="*/ 0 h 1011115"/>
              <a:gd name="T11" fmla="*/ 993531 w 993531"/>
              <a:gd name="T12" fmla="*/ 1011115 h 1011115"/>
            </a:gdLst>
            <a:ahLst/>
            <a:cxnLst>
              <a:cxn ang="T6">
                <a:pos x="T0" y="T1"/>
              </a:cxn>
              <a:cxn ang="T7">
                <a:pos x="T2" y="T3"/>
              </a:cxn>
              <a:cxn ang="T8">
                <a:pos x="T4" y="T5"/>
              </a:cxn>
            </a:cxnLst>
            <a:rect l="T9" t="T10" r="T11" b="T12"/>
            <a:pathLst>
              <a:path w="993531" h="1011115">
                <a:moveTo>
                  <a:pt x="0" y="0"/>
                </a:moveTo>
                <a:lnTo>
                  <a:pt x="993531" y="0"/>
                </a:lnTo>
                <a:lnTo>
                  <a:pt x="496766" y="1011115"/>
                </a:lnTo>
                <a:lnTo>
                  <a:pt x="0" y="0"/>
                </a:lnTo>
                <a:close/>
              </a:path>
            </a:pathLst>
          </a:custGeom>
          <a:solidFill>
            <a:schemeClr val="bg1">
              <a:lumMod val="95000"/>
            </a:schemeClr>
          </a:solidFill>
          <a:ln w="12700" algn="ctr">
            <a:noFill/>
            <a:miter lim="800000"/>
          </a:ln>
        </p:spPr>
        <p:txBody>
          <a:bodyPr tIns="0" bIns="360000" anchor="ctr"/>
          <a:lstStyle/>
          <a:p>
            <a:pPr algn="ctr" eaLnBrk="1" hangingPunct="1">
              <a:spcBef>
                <a:spcPts val="2400"/>
              </a:spcBef>
              <a:buClr>
                <a:schemeClr val="accent1"/>
              </a:buClr>
              <a:buSzPct val="60000"/>
            </a:pPr>
            <a:r>
              <a:rPr lang="zh-CN" altLang="en-US" sz="3200" b="1" dirty="0" smtClean="0">
                <a:solidFill>
                  <a:srgbClr val="8FC31F"/>
                </a:solidFill>
                <a:latin typeface="微软雅黑" panose="020B0503020204020204" pitchFamily="34" charset="-122"/>
                <a:ea typeface="微软雅黑" panose="020B0503020204020204" pitchFamily="34" charset="-122"/>
                <a:cs typeface="Arial Unicode MS" panose="020B0604020202020204" pitchFamily="34" charset="-122"/>
              </a:rPr>
              <a:t>一</a:t>
            </a:r>
            <a:endParaRPr lang="zh-CN" altLang="en-US" sz="3200" b="1" dirty="0">
              <a:solidFill>
                <a:srgbClr val="8FC31F"/>
              </a:solidFill>
              <a:latin typeface="微软雅黑" panose="020B0503020204020204" pitchFamily="34" charset="-122"/>
              <a:ea typeface="微软雅黑" panose="020B0503020204020204" pitchFamily="34" charset="-122"/>
              <a:cs typeface="Arial Unicode MS" panose="020B0604020202020204" pitchFamily="34" charset="-122"/>
            </a:endParaRPr>
          </a:p>
        </p:txBody>
      </p:sp>
      <p:sp>
        <p:nvSpPr>
          <p:cNvPr id="7" name="矩形 6"/>
          <p:cNvSpPr/>
          <p:nvPr/>
        </p:nvSpPr>
        <p:spPr>
          <a:xfrm>
            <a:off x="3995936" y="2291133"/>
            <a:ext cx="2011680" cy="460375"/>
          </a:xfrm>
          <a:prstGeom prst="rect">
            <a:avLst/>
          </a:prstGeom>
        </p:spPr>
        <p:txBody>
          <a:bodyPr wrap="none">
            <a:spAutoFit/>
          </a:bodyPr>
          <a:lstStyle/>
          <a:p>
            <a:pPr lvl="0" algn="l"/>
            <a:r>
              <a:rPr lang="zh-CN" altLang="zh-CN" sz="2400" b="1" dirty="0" smtClean="0">
                <a:solidFill>
                  <a:schemeClr val="bg1"/>
                </a:solidFill>
                <a:latin typeface="微软雅黑" panose="020B0503020204020204" pitchFamily="34" charset="-122"/>
                <a:ea typeface="微软雅黑" panose="020B0503020204020204" pitchFamily="34" charset="-122"/>
              </a:rPr>
              <a:t>政策出台背景</a:t>
            </a:r>
            <a:endParaRPr lang="zh-CN" altLang="zh-CN" sz="2400" b="1" dirty="0" smtClean="0">
              <a:solidFill>
                <a:schemeClr val="bg1"/>
              </a:solidFill>
              <a:latin typeface="微软雅黑" panose="020B0503020204020204" pitchFamily="34" charset="-122"/>
              <a:ea typeface="微软雅黑" panose="020B0503020204020204" pitchFamily="34" charset="-122"/>
            </a:endParaRPr>
          </a:p>
        </p:txBody>
      </p:sp>
      <p:pic>
        <p:nvPicPr>
          <p:cNvPr id="8" name="Picture 2"/>
          <p:cNvPicPr>
            <a:picLocks noChangeAspect="1" noChangeArrowheads="1"/>
          </p:cNvPicPr>
          <p:nvPr/>
        </p:nvPicPr>
        <p:blipFill>
          <a:blip r:embed="rId1" cstate="print">
            <a:extLst>
              <a:ext uri="{28A0092B-C50C-407E-A947-70E740481C1C}">
                <a14:useLocalDpi xmlns:a14="http://schemas.microsoft.com/office/drawing/2010/main" val="0"/>
              </a:ext>
            </a:extLst>
          </a:blip>
          <a:srcRect/>
          <a:stretch>
            <a:fillRect/>
          </a:stretch>
        </p:blipFill>
        <p:spPr bwMode="auto">
          <a:xfrm>
            <a:off x="7867729" y="100246"/>
            <a:ext cx="720080" cy="7200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right)">
                                      <p:cBhvr>
                                        <p:cTn id="7" dur="500"/>
                                        <p:tgtEl>
                                          <p:spTgt spid="4"/>
                                        </p:tgtEl>
                                      </p:cBhvr>
                                    </p:animEffect>
                                  </p:childTnLst>
                                </p:cTn>
                              </p:par>
                            </p:childTnLst>
                          </p:cTn>
                        </p:par>
                        <p:par>
                          <p:cTn id="8" fill="hold">
                            <p:stCondLst>
                              <p:cond delay="500"/>
                            </p:stCondLst>
                            <p:childTnLst>
                              <p:par>
                                <p:cTn id="9" presetID="22" presetClass="entr" presetSubtype="4" fill="hold" grpId="0"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wipe(down)">
                                      <p:cBhvr>
                                        <p:cTn id="11" dur="750"/>
                                        <p:tgtEl>
                                          <p:spTgt spid="3"/>
                                        </p:tgtEl>
                                      </p:cBhvr>
                                    </p:animEffect>
                                  </p:childTnLst>
                                </p:cTn>
                              </p:par>
                            </p:childTnLst>
                          </p:cTn>
                        </p:par>
                        <p:par>
                          <p:cTn id="12" fill="hold">
                            <p:stCondLst>
                              <p:cond delay="1500"/>
                            </p:stCondLst>
                            <p:childTnLst>
                              <p:par>
                                <p:cTn id="13" presetID="22" presetClass="entr" presetSubtype="1" fill="hold" grpId="0" nodeType="after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wipe(up)">
                                      <p:cBhvr>
                                        <p:cTn id="15" dur="500"/>
                                        <p:tgtEl>
                                          <p:spTgt spid="5"/>
                                        </p:tgtEl>
                                      </p:cBhvr>
                                    </p:animEffect>
                                  </p:childTnLst>
                                </p:cTn>
                              </p:par>
                            </p:childTnLst>
                          </p:cTn>
                        </p:par>
                        <p:par>
                          <p:cTn id="16" fill="hold">
                            <p:stCondLst>
                              <p:cond delay="2000"/>
                            </p:stCondLst>
                            <p:childTnLst>
                              <p:par>
                                <p:cTn id="17" presetID="22" presetClass="entr" presetSubtype="8" fill="hold" grpId="0" nodeType="after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wipe(left)">
                                      <p:cBhvr>
                                        <p:cTn id="19"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32"/>
          <p:cNvGrpSpPr/>
          <p:nvPr/>
        </p:nvGrpSpPr>
        <p:grpSpPr>
          <a:xfrm>
            <a:off x="2196000" y="598396"/>
            <a:ext cx="6948000" cy="126642"/>
            <a:chOff x="2492152" y="625252"/>
            <a:chExt cx="6804248" cy="126642"/>
          </a:xfrm>
        </p:grpSpPr>
        <p:sp>
          <p:nvSpPr>
            <p:cNvPr id="30" name="矩形 29"/>
            <p:cNvSpPr/>
            <p:nvPr/>
          </p:nvSpPr>
          <p:spPr>
            <a:xfrm>
              <a:off x="2492152" y="625252"/>
              <a:ext cx="6804248" cy="36000"/>
            </a:xfrm>
            <a:prstGeom prst="rect">
              <a:avLst/>
            </a:prstGeom>
            <a:solidFill>
              <a:srgbClr val="8FC31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2" name="矩形 31"/>
            <p:cNvSpPr/>
            <p:nvPr/>
          </p:nvSpPr>
          <p:spPr>
            <a:xfrm>
              <a:off x="2492152" y="715894"/>
              <a:ext cx="6804248" cy="36000"/>
            </a:xfrm>
            <a:prstGeom prst="rect">
              <a:avLst/>
            </a:prstGeom>
            <a:solidFill>
              <a:srgbClr val="8FC31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37" name="矩形 36"/>
          <p:cNvSpPr/>
          <p:nvPr/>
        </p:nvSpPr>
        <p:spPr>
          <a:xfrm>
            <a:off x="705390" y="928674"/>
            <a:ext cx="4442674" cy="864095"/>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8" name="KSO_Shape"/>
          <p:cNvSpPr/>
          <p:nvPr/>
        </p:nvSpPr>
        <p:spPr bwMode="auto">
          <a:xfrm>
            <a:off x="827584" y="1000682"/>
            <a:ext cx="432048" cy="288032"/>
          </a:xfrm>
          <a:custGeom>
            <a:avLst/>
            <a:gdLst>
              <a:gd name="T0" fmla="*/ 2147483646 w 534"/>
              <a:gd name="T1" fmla="*/ 2147483646 h 354"/>
              <a:gd name="T2" fmla="*/ 2147483646 w 534"/>
              <a:gd name="T3" fmla="*/ 2147483646 h 354"/>
              <a:gd name="T4" fmla="*/ 2147483646 w 534"/>
              <a:gd name="T5" fmla="*/ 0 h 354"/>
              <a:gd name="T6" fmla="*/ 2147483646 w 534"/>
              <a:gd name="T7" fmla="*/ 2147483646 h 354"/>
              <a:gd name="T8" fmla="*/ 2147483646 w 534"/>
              <a:gd name="T9" fmla="*/ 2147483646 h 354"/>
              <a:gd name="T10" fmla="*/ 2147483646 w 534"/>
              <a:gd name="T11" fmla="*/ 2147483646 h 354"/>
              <a:gd name="T12" fmla="*/ 2147483646 w 534"/>
              <a:gd name="T13" fmla="*/ 2147483646 h 354"/>
              <a:gd name="T14" fmla="*/ 2147483646 w 534"/>
              <a:gd name="T15" fmla="*/ 2147483646 h 354"/>
              <a:gd name="T16" fmla="*/ 2147483646 w 534"/>
              <a:gd name="T17" fmla="*/ 2147483646 h 354"/>
              <a:gd name="T18" fmla="*/ 2147483646 w 534"/>
              <a:gd name="T19" fmla="*/ 2147483646 h 354"/>
              <a:gd name="T20" fmla="*/ 0 w 534"/>
              <a:gd name="T21" fmla="*/ 2147483646 h 354"/>
              <a:gd name="T22" fmla="*/ 0 w 534"/>
              <a:gd name="T23" fmla="*/ 2147483646 h 354"/>
              <a:gd name="T24" fmla="*/ 2147483646 w 534"/>
              <a:gd name="T25" fmla="*/ 2147483646 h 354"/>
              <a:gd name="T26" fmla="*/ 2147483646 w 534"/>
              <a:gd name="T27" fmla="*/ 2147483646 h 354"/>
              <a:gd name="T28" fmla="*/ 2147483646 w 534"/>
              <a:gd name="T29" fmla="*/ 2147483646 h 354"/>
              <a:gd name="T30" fmla="*/ 2147483646 w 534"/>
              <a:gd name="T31" fmla="*/ 2147483646 h 354"/>
              <a:gd name="T32" fmla="*/ 2147483646 w 534"/>
              <a:gd name="T33" fmla="*/ 2147483646 h 354"/>
              <a:gd name="T34" fmla="*/ 2147483646 w 534"/>
              <a:gd name="T35" fmla="*/ 2147483646 h 354"/>
              <a:gd name="T36" fmla="*/ 2147483646 w 534"/>
              <a:gd name="T37" fmla="*/ 2147483646 h 354"/>
              <a:gd name="T38" fmla="*/ 2147483646 w 534"/>
              <a:gd name="T39" fmla="*/ 2147483646 h 354"/>
              <a:gd name="T40" fmla="*/ 2147483646 w 534"/>
              <a:gd name="T41" fmla="*/ 2147483646 h 354"/>
              <a:gd name="T42" fmla="*/ 2147483646 w 534"/>
              <a:gd name="T43" fmla="*/ 2147483646 h 354"/>
              <a:gd name="T44" fmla="*/ 2147483646 w 534"/>
              <a:gd name="T45" fmla="*/ 2147483646 h 354"/>
              <a:gd name="T46" fmla="*/ 2147483646 w 534"/>
              <a:gd name="T47" fmla="*/ 2147483646 h 354"/>
              <a:gd name="T48" fmla="*/ 2147483646 w 534"/>
              <a:gd name="T49" fmla="*/ 2147483646 h 354"/>
              <a:gd name="T50" fmla="*/ 2147483646 w 534"/>
              <a:gd name="T51" fmla="*/ 2147483646 h 354"/>
              <a:gd name="T52" fmla="*/ 2147483646 w 534"/>
              <a:gd name="T53" fmla="*/ 2147483646 h 354"/>
              <a:gd name="T54" fmla="*/ 2147483646 w 534"/>
              <a:gd name="T55" fmla="*/ 2147483646 h 354"/>
              <a:gd name="T56" fmla="*/ 2147483646 w 534"/>
              <a:gd name="T57" fmla="*/ 2147483646 h 354"/>
              <a:gd name="T58" fmla="*/ 2147483646 w 534"/>
              <a:gd name="T59" fmla="*/ 2147483646 h 354"/>
              <a:gd name="T60" fmla="*/ 2147483646 w 534"/>
              <a:gd name="T61" fmla="*/ 2147483646 h 35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34" h="354">
                <a:moveTo>
                  <a:pt x="140" y="105"/>
                </a:moveTo>
                <a:lnTo>
                  <a:pt x="190" y="85"/>
                </a:lnTo>
                <a:lnTo>
                  <a:pt x="394" y="0"/>
                </a:lnTo>
                <a:lnTo>
                  <a:pt x="394" y="165"/>
                </a:lnTo>
                <a:lnTo>
                  <a:pt x="394" y="329"/>
                </a:lnTo>
                <a:lnTo>
                  <a:pt x="190" y="245"/>
                </a:lnTo>
                <a:lnTo>
                  <a:pt x="140" y="230"/>
                </a:lnTo>
                <a:lnTo>
                  <a:pt x="175" y="354"/>
                </a:lnTo>
                <a:lnTo>
                  <a:pt x="75" y="354"/>
                </a:lnTo>
                <a:lnTo>
                  <a:pt x="45" y="225"/>
                </a:lnTo>
                <a:lnTo>
                  <a:pt x="0" y="225"/>
                </a:lnTo>
                <a:lnTo>
                  <a:pt x="0" y="105"/>
                </a:lnTo>
                <a:lnTo>
                  <a:pt x="140" y="105"/>
                </a:lnTo>
                <a:close/>
                <a:moveTo>
                  <a:pt x="444" y="230"/>
                </a:moveTo>
                <a:lnTo>
                  <a:pt x="524" y="255"/>
                </a:lnTo>
                <a:lnTo>
                  <a:pt x="509" y="284"/>
                </a:lnTo>
                <a:lnTo>
                  <a:pt x="434" y="259"/>
                </a:lnTo>
                <a:lnTo>
                  <a:pt x="444" y="230"/>
                </a:lnTo>
                <a:close/>
                <a:moveTo>
                  <a:pt x="439" y="70"/>
                </a:moveTo>
                <a:lnTo>
                  <a:pt x="514" y="45"/>
                </a:lnTo>
                <a:lnTo>
                  <a:pt x="524" y="75"/>
                </a:lnTo>
                <a:lnTo>
                  <a:pt x="449" y="105"/>
                </a:lnTo>
                <a:lnTo>
                  <a:pt x="439" y="70"/>
                </a:lnTo>
                <a:close/>
                <a:moveTo>
                  <a:pt x="454" y="150"/>
                </a:moveTo>
                <a:lnTo>
                  <a:pt x="534" y="150"/>
                </a:lnTo>
                <a:lnTo>
                  <a:pt x="534" y="185"/>
                </a:lnTo>
                <a:lnTo>
                  <a:pt x="454" y="185"/>
                </a:lnTo>
                <a:lnTo>
                  <a:pt x="454" y="150"/>
                </a:lnTo>
                <a:close/>
              </a:path>
            </a:pathLst>
          </a:custGeom>
          <a:solidFill>
            <a:schemeClr val="bg1"/>
          </a:solidFill>
          <a:ln>
            <a:noFill/>
          </a:ln>
        </p:spPr>
        <p:txBody>
          <a:bodyPr/>
          <a:lstStyle/>
          <a:p>
            <a:endParaRPr lang="zh-CN" altLang="en-US"/>
          </a:p>
        </p:txBody>
      </p:sp>
      <p:sp>
        <p:nvSpPr>
          <p:cNvPr id="48" name="文本框 7"/>
          <p:cNvSpPr txBox="1">
            <a:spLocks noChangeArrowheads="1"/>
          </p:cNvSpPr>
          <p:nvPr/>
        </p:nvSpPr>
        <p:spPr bwMode="auto">
          <a:xfrm>
            <a:off x="755576" y="2281436"/>
            <a:ext cx="7340256" cy="928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Arial Narrow" panose="020B0606020202030204" pitchFamily="34" charset="0"/>
                <a:ea typeface="微软雅黑" panose="020B0503020204020204" pitchFamily="34" charset="-122"/>
              </a:defRPr>
            </a:lvl1pPr>
            <a:lvl2pPr>
              <a:defRPr sz="2800">
                <a:solidFill>
                  <a:schemeClr val="tx1"/>
                </a:solidFill>
                <a:latin typeface="Arial Narrow" panose="020B0606020202030204" pitchFamily="34" charset="0"/>
                <a:ea typeface="微软雅黑" panose="020B0503020204020204" pitchFamily="34" charset="-122"/>
              </a:defRPr>
            </a:lvl2pPr>
            <a:lvl3pPr>
              <a:defRPr sz="2400">
                <a:solidFill>
                  <a:schemeClr val="tx1"/>
                </a:solidFill>
                <a:latin typeface="Arial Narrow" panose="020B0606020202030204" pitchFamily="34" charset="0"/>
                <a:ea typeface="微软雅黑" panose="020B0503020204020204" pitchFamily="34" charset="-122"/>
              </a:defRPr>
            </a:lvl3pPr>
            <a:lvl4pPr>
              <a:defRPr sz="2000">
                <a:solidFill>
                  <a:schemeClr val="tx1"/>
                </a:solidFill>
                <a:latin typeface="Arial Narrow" panose="020B0606020202030204" pitchFamily="34" charset="0"/>
                <a:ea typeface="微软雅黑" panose="020B0503020204020204" pitchFamily="34" charset="-122"/>
              </a:defRPr>
            </a:lvl4pPr>
            <a:lvl5pPr>
              <a:defRPr sz="2000">
                <a:solidFill>
                  <a:schemeClr val="tx1"/>
                </a:solidFill>
                <a:latin typeface="Arial Narrow" panose="020B0606020202030204" pitchFamily="34" charset="0"/>
                <a:ea typeface="微软雅黑" panose="020B0503020204020204" pitchFamily="34" charset="-122"/>
              </a:defRPr>
            </a:lvl5pPr>
            <a:lvl6pPr eaLnBrk="0" fontAlgn="base" hangingPunct="0">
              <a:spcAft>
                <a:spcPct val="0"/>
              </a:spcAft>
              <a:buFont typeface="Arial" panose="020B0604020202020204" pitchFamily="34" charset="0"/>
              <a:buChar char="»"/>
              <a:defRPr sz="2000">
                <a:solidFill>
                  <a:schemeClr val="tx1"/>
                </a:solidFill>
                <a:latin typeface="Arial Narrow" panose="020B0606020202030204" pitchFamily="34" charset="0"/>
                <a:ea typeface="微软雅黑" panose="020B0503020204020204" pitchFamily="34" charset="-122"/>
              </a:defRPr>
            </a:lvl6pPr>
            <a:lvl7pPr eaLnBrk="0" fontAlgn="base" hangingPunct="0">
              <a:spcAft>
                <a:spcPct val="0"/>
              </a:spcAft>
              <a:buFont typeface="Arial" panose="020B0604020202020204" pitchFamily="34" charset="0"/>
              <a:buChar char="»"/>
              <a:defRPr sz="2000">
                <a:solidFill>
                  <a:schemeClr val="tx1"/>
                </a:solidFill>
                <a:latin typeface="Arial Narrow" panose="020B0606020202030204" pitchFamily="34" charset="0"/>
                <a:ea typeface="微软雅黑" panose="020B0503020204020204" pitchFamily="34" charset="-122"/>
              </a:defRPr>
            </a:lvl7pPr>
            <a:lvl8pPr eaLnBrk="0" fontAlgn="base" hangingPunct="0">
              <a:spcAft>
                <a:spcPct val="0"/>
              </a:spcAft>
              <a:buFont typeface="Arial" panose="020B0604020202020204" pitchFamily="34" charset="0"/>
              <a:buChar char="»"/>
              <a:defRPr sz="2000">
                <a:solidFill>
                  <a:schemeClr val="tx1"/>
                </a:solidFill>
                <a:latin typeface="Arial Narrow" panose="020B0606020202030204" pitchFamily="34" charset="0"/>
                <a:ea typeface="微软雅黑" panose="020B0503020204020204" pitchFamily="34" charset="-122"/>
              </a:defRPr>
            </a:lvl8pPr>
            <a:lvl9pPr eaLnBrk="0" fontAlgn="base" hangingPunct="0">
              <a:spcAft>
                <a:spcPct val="0"/>
              </a:spcAft>
              <a:buFont typeface="Arial" panose="020B0604020202020204" pitchFamily="34" charset="0"/>
              <a:buChar char="»"/>
              <a:defRPr sz="2000">
                <a:solidFill>
                  <a:schemeClr val="tx1"/>
                </a:solidFill>
                <a:latin typeface="Arial Narrow" panose="020B0606020202030204" pitchFamily="34" charset="0"/>
                <a:ea typeface="微软雅黑" panose="020B0503020204020204" pitchFamily="34" charset="-122"/>
              </a:defRPr>
            </a:lvl9pPr>
          </a:lstStyle>
          <a:p>
            <a:r>
              <a:rPr lang="en-US" altLang="zh-CN" sz="2000" dirty="0" smtClean="0"/>
              <a:t>        </a:t>
            </a:r>
            <a:r>
              <a:rPr lang="zh-CN" altLang="zh-CN" sz="2000" dirty="0" smtClean="0"/>
              <a:t>为进一步扶持盲人稳定就业，促进盲人医疗按摩服务行业的健康、有序发展，提高我市医保政策覆盖面，按照《盲人医疗按摩管理办法》（卫医政发〔2009〕37号）、《关于明确盲人医疗按摩人员和盲人医疗按摩所备案和审批有关事项的通知》（辽卫发〔2017〕77号）相关要求，以及省医保局下发的《关于明确医疗机构和零售药店医疗保障定点管理部分问题的指导意见》（辽医保发〔2021〕5号）关于盲人医疗按摩机构医疗保障定点问题的指导意见，将盲人医疗按摩所纳入医保定点管理。</a:t>
            </a:r>
            <a:endParaRPr lang="zh-CN" altLang="zh-CN" sz="2000" dirty="0" smtClean="0"/>
          </a:p>
        </p:txBody>
      </p:sp>
      <p:sp>
        <p:nvSpPr>
          <p:cNvPr id="26" name="文本框 7"/>
          <p:cNvSpPr txBox="1">
            <a:spLocks noChangeArrowheads="1"/>
          </p:cNvSpPr>
          <p:nvPr/>
        </p:nvSpPr>
        <p:spPr bwMode="auto">
          <a:xfrm>
            <a:off x="1180639" y="3865612"/>
            <a:ext cx="7643866" cy="11430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Arial Narrow" panose="020B0606020202030204" pitchFamily="34" charset="0"/>
                <a:ea typeface="微软雅黑" panose="020B0503020204020204" pitchFamily="34" charset="-122"/>
              </a:defRPr>
            </a:lvl1pPr>
            <a:lvl2pPr>
              <a:defRPr sz="2800">
                <a:solidFill>
                  <a:schemeClr val="tx1"/>
                </a:solidFill>
                <a:latin typeface="Arial Narrow" panose="020B0606020202030204" pitchFamily="34" charset="0"/>
                <a:ea typeface="微软雅黑" panose="020B0503020204020204" pitchFamily="34" charset="-122"/>
              </a:defRPr>
            </a:lvl2pPr>
            <a:lvl3pPr>
              <a:defRPr sz="2400">
                <a:solidFill>
                  <a:schemeClr val="tx1"/>
                </a:solidFill>
                <a:latin typeface="Arial Narrow" panose="020B0606020202030204" pitchFamily="34" charset="0"/>
                <a:ea typeface="微软雅黑" panose="020B0503020204020204" pitchFamily="34" charset="-122"/>
              </a:defRPr>
            </a:lvl3pPr>
            <a:lvl4pPr>
              <a:defRPr sz="2000">
                <a:solidFill>
                  <a:schemeClr val="tx1"/>
                </a:solidFill>
                <a:latin typeface="Arial Narrow" panose="020B0606020202030204" pitchFamily="34" charset="0"/>
                <a:ea typeface="微软雅黑" panose="020B0503020204020204" pitchFamily="34" charset="-122"/>
              </a:defRPr>
            </a:lvl4pPr>
            <a:lvl5pPr>
              <a:defRPr sz="2000">
                <a:solidFill>
                  <a:schemeClr val="tx1"/>
                </a:solidFill>
                <a:latin typeface="Arial Narrow" panose="020B0606020202030204" pitchFamily="34" charset="0"/>
                <a:ea typeface="微软雅黑" panose="020B0503020204020204" pitchFamily="34" charset="-122"/>
              </a:defRPr>
            </a:lvl5pPr>
            <a:lvl6pPr eaLnBrk="0" fontAlgn="base" hangingPunct="0">
              <a:spcAft>
                <a:spcPct val="0"/>
              </a:spcAft>
              <a:buFont typeface="Arial" panose="020B0604020202020204" pitchFamily="34" charset="0"/>
              <a:buChar char="»"/>
              <a:defRPr sz="2000">
                <a:solidFill>
                  <a:schemeClr val="tx1"/>
                </a:solidFill>
                <a:latin typeface="Arial Narrow" panose="020B0606020202030204" pitchFamily="34" charset="0"/>
                <a:ea typeface="微软雅黑" panose="020B0503020204020204" pitchFamily="34" charset="-122"/>
              </a:defRPr>
            </a:lvl6pPr>
            <a:lvl7pPr eaLnBrk="0" fontAlgn="base" hangingPunct="0">
              <a:spcAft>
                <a:spcPct val="0"/>
              </a:spcAft>
              <a:buFont typeface="Arial" panose="020B0604020202020204" pitchFamily="34" charset="0"/>
              <a:buChar char="»"/>
              <a:defRPr sz="2000">
                <a:solidFill>
                  <a:schemeClr val="tx1"/>
                </a:solidFill>
                <a:latin typeface="Arial Narrow" panose="020B0606020202030204" pitchFamily="34" charset="0"/>
                <a:ea typeface="微软雅黑" panose="020B0503020204020204" pitchFamily="34" charset="-122"/>
              </a:defRPr>
            </a:lvl7pPr>
            <a:lvl8pPr eaLnBrk="0" fontAlgn="base" hangingPunct="0">
              <a:spcAft>
                <a:spcPct val="0"/>
              </a:spcAft>
              <a:buFont typeface="Arial" panose="020B0604020202020204" pitchFamily="34" charset="0"/>
              <a:buChar char="»"/>
              <a:defRPr sz="2000">
                <a:solidFill>
                  <a:schemeClr val="tx1"/>
                </a:solidFill>
                <a:latin typeface="Arial Narrow" panose="020B0606020202030204" pitchFamily="34" charset="0"/>
                <a:ea typeface="微软雅黑" panose="020B0503020204020204" pitchFamily="34" charset="-122"/>
              </a:defRPr>
            </a:lvl8pPr>
            <a:lvl9pPr eaLnBrk="0" fontAlgn="base" hangingPunct="0">
              <a:spcAft>
                <a:spcPct val="0"/>
              </a:spcAft>
              <a:buFont typeface="Arial" panose="020B0604020202020204" pitchFamily="34" charset="0"/>
              <a:buChar char="»"/>
              <a:defRPr sz="2000">
                <a:solidFill>
                  <a:schemeClr val="tx1"/>
                </a:solidFill>
                <a:latin typeface="Arial Narrow" panose="020B0606020202030204" pitchFamily="34" charset="0"/>
                <a:ea typeface="微软雅黑" panose="020B0503020204020204" pitchFamily="34" charset="-122"/>
              </a:defRPr>
            </a:lvl9pPr>
          </a:lstStyle>
          <a:p>
            <a:pPr>
              <a:lnSpc>
                <a:spcPct val="150000"/>
              </a:lnSpc>
            </a:pPr>
            <a:endParaRPr lang="zh-CN" altLang="zh-CN" sz="1600" dirty="0"/>
          </a:p>
          <a:p>
            <a:pPr>
              <a:lnSpc>
                <a:spcPct val="150000"/>
              </a:lnSpc>
            </a:pPr>
            <a:endParaRPr lang="zh-CN" altLang="zh-CN" sz="1600" dirty="0"/>
          </a:p>
        </p:txBody>
      </p:sp>
      <p:pic>
        <p:nvPicPr>
          <p:cNvPr id="15" name="Picture 2"/>
          <p:cNvPicPr>
            <a:picLocks noChangeAspect="1" noChangeArrowheads="1"/>
          </p:cNvPicPr>
          <p:nvPr/>
        </p:nvPicPr>
        <p:blipFill>
          <a:blip r:embed="rId1" cstate="print">
            <a:extLst>
              <a:ext uri="{28A0092B-C50C-407E-A947-70E740481C1C}">
                <a14:useLocalDpi xmlns:a14="http://schemas.microsoft.com/office/drawing/2010/main" val="0"/>
              </a:ext>
            </a:extLst>
          </a:blip>
          <a:srcRect/>
          <a:stretch>
            <a:fillRect/>
          </a:stretch>
        </p:blipFill>
        <p:spPr bwMode="auto">
          <a:xfrm>
            <a:off x="323528" y="121196"/>
            <a:ext cx="720080" cy="7200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par>
                          <p:cTn id="8" fill="hold">
                            <p:stCondLst>
                              <p:cond delay="500"/>
                            </p:stCondLst>
                            <p:childTnLst>
                              <p:par>
                                <p:cTn id="9" presetID="22" presetClass="entr" presetSubtype="1" fill="hold" grpId="0" nodeType="afterEffect">
                                  <p:stCondLst>
                                    <p:cond delay="0"/>
                                  </p:stCondLst>
                                  <p:childTnLst>
                                    <p:set>
                                      <p:cBhvr>
                                        <p:cTn id="10" dur="1" fill="hold">
                                          <p:stCondLst>
                                            <p:cond delay="0"/>
                                          </p:stCondLst>
                                        </p:cTn>
                                        <p:tgtEl>
                                          <p:spTgt spid="48"/>
                                        </p:tgtEl>
                                        <p:attrNameLst>
                                          <p:attrName>style.visibility</p:attrName>
                                        </p:attrNameLst>
                                      </p:cBhvr>
                                      <p:to>
                                        <p:strVal val="visible"/>
                                      </p:to>
                                    </p:set>
                                    <p:animEffect transition="in" filter="wipe(up)">
                                      <p:cBhvr>
                                        <p:cTn id="11" dur="500"/>
                                        <p:tgtEl>
                                          <p:spTgt spid="48"/>
                                        </p:tgtEl>
                                      </p:cBhvr>
                                    </p:animEffect>
                                  </p:childTnLst>
                                </p:cTn>
                              </p:par>
                            </p:childTnLst>
                          </p:cTn>
                        </p:par>
                        <p:par>
                          <p:cTn id="12" fill="hold">
                            <p:stCondLst>
                              <p:cond delay="1000"/>
                            </p:stCondLst>
                            <p:childTnLst>
                              <p:par>
                                <p:cTn id="13" presetID="31" presetClass="entr" presetSubtype="0" fill="hold" grpId="0" nodeType="afterEffect">
                                  <p:stCondLst>
                                    <p:cond delay="0"/>
                                  </p:stCondLst>
                                  <p:childTnLst>
                                    <p:set>
                                      <p:cBhvr>
                                        <p:cTn id="14" dur="1" fill="hold">
                                          <p:stCondLst>
                                            <p:cond delay="0"/>
                                          </p:stCondLst>
                                        </p:cTn>
                                        <p:tgtEl>
                                          <p:spTgt spid="37"/>
                                        </p:tgtEl>
                                        <p:attrNameLst>
                                          <p:attrName>style.visibility</p:attrName>
                                        </p:attrNameLst>
                                      </p:cBhvr>
                                      <p:to>
                                        <p:strVal val="visible"/>
                                      </p:to>
                                    </p:set>
                                    <p:anim calcmode="lin" valueType="num">
                                      <p:cBhvr>
                                        <p:cTn id="15" dur="750" fill="hold"/>
                                        <p:tgtEl>
                                          <p:spTgt spid="37"/>
                                        </p:tgtEl>
                                        <p:attrNameLst>
                                          <p:attrName>ppt_w</p:attrName>
                                        </p:attrNameLst>
                                      </p:cBhvr>
                                      <p:tavLst>
                                        <p:tav tm="0">
                                          <p:val>
                                            <p:fltVal val="0"/>
                                          </p:val>
                                        </p:tav>
                                        <p:tav tm="100000">
                                          <p:val>
                                            <p:strVal val="#ppt_w"/>
                                          </p:val>
                                        </p:tav>
                                      </p:tavLst>
                                    </p:anim>
                                    <p:anim calcmode="lin" valueType="num">
                                      <p:cBhvr>
                                        <p:cTn id="16" dur="750" fill="hold"/>
                                        <p:tgtEl>
                                          <p:spTgt spid="37"/>
                                        </p:tgtEl>
                                        <p:attrNameLst>
                                          <p:attrName>ppt_h</p:attrName>
                                        </p:attrNameLst>
                                      </p:cBhvr>
                                      <p:tavLst>
                                        <p:tav tm="0">
                                          <p:val>
                                            <p:fltVal val="0"/>
                                          </p:val>
                                        </p:tav>
                                        <p:tav tm="100000">
                                          <p:val>
                                            <p:strVal val="#ppt_h"/>
                                          </p:val>
                                        </p:tav>
                                      </p:tavLst>
                                    </p:anim>
                                    <p:anim calcmode="lin" valueType="num">
                                      <p:cBhvr>
                                        <p:cTn id="17" dur="750" fill="hold"/>
                                        <p:tgtEl>
                                          <p:spTgt spid="37"/>
                                        </p:tgtEl>
                                        <p:attrNameLst>
                                          <p:attrName>style.rotation</p:attrName>
                                        </p:attrNameLst>
                                      </p:cBhvr>
                                      <p:tavLst>
                                        <p:tav tm="0">
                                          <p:val>
                                            <p:fltVal val="90"/>
                                          </p:val>
                                        </p:tav>
                                        <p:tav tm="100000">
                                          <p:val>
                                            <p:fltVal val="0"/>
                                          </p:val>
                                        </p:tav>
                                      </p:tavLst>
                                    </p:anim>
                                    <p:animEffect transition="in" filter="fade">
                                      <p:cBhvr>
                                        <p:cTn id="18" dur="750"/>
                                        <p:tgtEl>
                                          <p:spTgt spid="37"/>
                                        </p:tgtEl>
                                      </p:cBhvr>
                                    </p:animEffect>
                                  </p:childTnLst>
                                </p:cTn>
                              </p:par>
                            </p:childTnLst>
                          </p:cTn>
                        </p:par>
                        <p:par>
                          <p:cTn id="19" fill="hold">
                            <p:stCondLst>
                              <p:cond delay="2000"/>
                            </p:stCondLst>
                            <p:childTnLst>
                              <p:par>
                                <p:cTn id="20" presetID="42" presetClass="entr" presetSubtype="0" fill="hold" grpId="0" nodeType="afterEffect">
                                  <p:stCondLst>
                                    <p:cond delay="0"/>
                                  </p:stCondLst>
                                  <p:childTnLst>
                                    <p:set>
                                      <p:cBhvr>
                                        <p:cTn id="21" dur="1" fill="hold">
                                          <p:stCondLst>
                                            <p:cond delay="0"/>
                                          </p:stCondLst>
                                        </p:cTn>
                                        <p:tgtEl>
                                          <p:spTgt spid="38"/>
                                        </p:tgtEl>
                                        <p:attrNameLst>
                                          <p:attrName>style.visibility</p:attrName>
                                        </p:attrNameLst>
                                      </p:cBhvr>
                                      <p:to>
                                        <p:strVal val="visible"/>
                                      </p:to>
                                    </p:set>
                                    <p:animEffect transition="in" filter="fade">
                                      <p:cBhvr>
                                        <p:cTn id="22" dur="750"/>
                                        <p:tgtEl>
                                          <p:spTgt spid="38"/>
                                        </p:tgtEl>
                                      </p:cBhvr>
                                    </p:animEffect>
                                    <p:anim calcmode="lin" valueType="num">
                                      <p:cBhvr>
                                        <p:cTn id="23" dur="750" fill="hold"/>
                                        <p:tgtEl>
                                          <p:spTgt spid="38"/>
                                        </p:tgtEl>
                                        <p:attrNameLst>
                                          <p:attrName>ppt_x</p:attrName>
                                        </p:attrNameLst>
                                      </p:cBhvr>
                                      <p:tavLst>
                                        <p:tav tm="0">
                                          <p:val>
                                            <p:strVal val="#ppt_x"/>
                                          </p:val>
                                        </p:tav>
                                        <p:tav tm="100000">
                                          <p:val>
                                            <p:strVal val="#ppt_x"/>
                                          </p:val>
                                        </p:tav>
                                      </p:tavLst>
                                    </p:anim>
                                    <p:anim calcmode="lin" valueType="num">
                                      <p:cBhvr>
                                        <p:cTn id="24" dur="750" fill="hold"/>
                                        <p:tgtEl>
                                          <p:spTgt spid="38"/>
                                        </p:tgtEl>
                                        <p:attrNameLst>
                                          <p:attrName>ppt_y</p:attrName>
                                        </p:attrNameLst>
                                      </p:cBhvr>
                                      <p:tavLst>
                                        <p:tav tm="0">
                                          <p:val>
                                            <p:strVal val="#ppt_y+.1"/>
                                          </p:val>
                                        </p:tav>
                                        <p:tav tm="100000">
                                          <p:val>
                                            <p:strVal val="#ppt_y"/>
                                          </p:val>
                                        </p:tav>
                                      </p:tavLst>
                                    </p:anim>
                                  </p:childTnLst>
                                </p:cTn>
                              </p:par>
                            </p:childTnLst>
                          </p:cTn>
                        </p:par>
                        <p:par>
                          <p:cTn id="25" fill="hold">
                            <p:stCondLst>
                              <p:cond delay="3000"/>
                            </p:stCondLst>
                            <p:childTnLst>
                              <p:par>
                                <p:cTn id="26" presetID="22" presetClass="entr" presetSubtype="1" fill="hold" grpId="0" nodeType="afterEffect" nodePh="1">
                                  <p:stCondLst>
                                    <p:cond delay="0"/>
                                  </p:stCondLst>
                                  <p:endCondLst>
                                    <p:cond evt="begin" delay="0">
                                      <p:tn val="26"/>
                                    </p:cond>
                                  </p:endCondLst>
                                  <p:childTnLst>
                                    <p:set>
                                      <p:cBhvr>
                                        <p:cTn id="27" dur="1" fill="hold">
                                          <p:stCondLst>
                                            <p:cond delay="0"/>
                                          </p:stCondLst>
                                        </p:cTn>
                                        <p:tgtEl>
                                          <p:spTgt spid="26"/>
                                        </p:tgtEl>
                                        <p:attrNameLst>
                                          <p:attrName>style.visibility</p:attrName>
                                        </p:attrNameLst>
                                      </p:cBhvr>
                                      <p:to>
                                        <p:strVal val="visible"/>
                                      </p:to>
                                    </p:set>
                                    <p:animEffect transition="in" filter="wipe(up)">
                                      <p:cBhvr>
                                        <p:cTn id="28"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animBg="1"/>
      <p:bldP spid="38" grpId="0" animBg="1"/>
      <p:bldP spid="48" grpId="0"/>
      <p:bldP spid="2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对角圆角矩形 2"/>
          <p:cNvSpPr/>
          <p:nvPr/>
        </p:nvSpPr>
        <p:spPr>
          <a:xfrm>
            <a:off x="0" y="-22820"/>
            <a:ext cx="9144000" cy="573782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梯形 2"/>
          <p:cNvSpPr/>
          <p:nvPr/>
        </p:nvSpPr>
        <p:spPr>
          <a:xfrm>
            <a:off x="2674800" y="1857344"/>
            <a:ext cx="1170000" cy="216024"/>
          </a:xfrm>
          <a:prstGeom prst="trapezoid">
            <a:avLst>
              <a:gd name="adj" fmla="val 40432"/>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C00000"/>
              </a:solidFill>
            </a:endParaRPr>
          </a:p>
        </p:txBody>
      </p:sp>
      <p:sp>
        <p:nvSpPr>
          <p:cNvPr id="4" name="矩形 3"/>
          <p:cNvSpPr/>
          <p:nvPr/>
        </p:nvSpPr>
        <p:spPr>
          <a:xfrm>
            <a:off x="2209800" y="1988510"/>
            <a:ext cx="6934200" cy="1257117"/>
          </a:xfrm>
          <a:prstGeom prst="rect">
            <a:avLst/>
          </a:prstGeom>
          <a:solidFill>
            <a:srgbClr val="8FC31F"/>
          </a:solidFill>
          <a:ln w="12700" cap="flat" cmpd="sng" algn="ctr">
            <a:noFill/>
            <a:prstDash val="solid"/>
            <a:miter lim="800000"/>
          </a:ln>
          <a:effectLst/>
        </p:spPr>
        <p:txBody>
          <a:bodyPr lIns="1116000" tIns="0" bIns="36000" anchor="ctr"/>
          <a:lstStyle/>
          <a:p>
            <a:pPr algn="just" eaLnBrk="1" fontAlgn="auto" hangingPunct="1">
              <a:spcBef>
                <a:spcPts val="0"/>
              </a:spcBef>
              <a:spcAft>
                <a:spcPts val="0"/>
              </a:spcAft>
              <a:defRPr/>
            </a:pPr>
            <a:endParaRPr lang="zh-CN" altLang="en-US" sz="3600" b="1" dirty="0">
              <a:solidFill>
                <a:srgbClr val="006D46"/>
              </a:solidFill>
              <a:latin typeface="华文中宋" panose="02010600040101010101" pitchFamily="2" charset="-122"/>
              <a:ea typeface="华文中宋" panose="02010600040101010101" pitchFamily="2" charset="-122"/>
              <a:cs typeface="+mj-cs"/>
            </a:endParaRPr>
          </a:p>
        </p:txBody>
      </p:sp>
      <p:sp>
        <p:nvSpPr>
          <p:cNvPr id="5" name="任意多边形 8"/>
          <p:cNvSpPr/>
          <p:nvPr/>
        </p:nvSpPr>
        <p:spPr bwMode="auto">
          <a:xfrm>
            <a:off x="2763665" y="1857344"/>
            <a:ext cx="993775" cy="1011237"/>
          </a:xfrm>
          <a:custGeom>
            <a:avLst/>
            <a:gdLst>
              <a:gd name="T0" fmla="*/ 0 w 993531"/>
              <a:gd name="T1" fmla="*/ 0 h 1011115"/>
              <a:gd name="T2" fmla="*/ 993775 w 993531"/>
              <a:gd name="T3" fmla="*/ 0 h 1011115"/>
              <a:gd name="T4" fmla="*/ 496888 w 993531"/>
              <a:gd name="T5" fmla="*/ 1011237 h 1011115"/>
              <a:gd name="T6" fmla="*/ 0 60000 65536"/>
              <a:gd name="T7" fmla="*/ 0 60000 65536"/>
              <a:gd name="T8" fmla="*/ 0 60000 65536"/>
              <a:gd name="T9" fmla="*/ 0 w 993531"/>
              <a:gd name="T10" fmla="*/ 0 h 1011115"/>
              <a:gd name="T11" fmla="*/ 993531 w 993531"/>
              <a:gd name="T12" fmla="*/ 1011115 h 1011115"/>
            </a:gdLst>
            <a:ahLst/>
            <a:cxnLst>
              <a:cxn ang="T6">
                <a:pos x="T0" y="T1"/>
              </a:cxn>
              <a:cxn ang="T7">
                <a:pos x="T2" y="T3"/>
              </a:cxn>
              <a:cxn ang="T8">
                <a:pos x="T4" y="T5"/>
              </a:cxn>
            </a:cxnLst>
            <a:rect l="T9" t="T10" r="T11" b="T12"/>
            <a:pathLst>
              <a:path w="993531" h="1011115">
                <a:moveTo>
                  <a:pt x="0" y="0"/>
                </a:moveTo>
                <a:lnTo>
                  <a:pt x="993531" y="0"/>
                </a:lnTo>
                <a:lnTo>
                  <a:pt x="496766" y="1011115"/>
                </a:lnTo>
                <a:lnTo>
                  <a:pt x="0" y="0"/>
                </a:lnTo>
                <a:close/>
              </a:path>
            </a:pathLst>
          </a:custGeom>
          <a:solidFill>
            <a:schemeClr val="bg1">
              <a:lumMod val="95000"/>
            </a:schemeClr>
          </a:solidFill>
          <a:ln w="12700" algn="ctr">
            <a:noFill/>
            <a:miter lim="800000"/>
          </a:ln>
        </p:spPr>
        <p:txBody>
          <a:bodyPr tIns="0" bIns="360000" anchor="ctr"/>
          <a:lstStyle/>
          <a:p>
            <a:pPr algn="ctr" eaLnBrk="1" hangingPunct="1">
              <a:spcBef>
                <a:spcPts val="2400"/>
              </a:spcBef>
              <a:buClr>
                <a:schemeClr val="accent1"/>
              </a:buClr>
              <a:buSzPct val="60000"/>
            </a:pPr>
            <a:r>
              <a:rPr lang="zh-CN" altLang="en-US" sz="3200" b="1" dirty="0" smtClean="0">
                <a:solidFill>
                  <a:srgbClr val="8FC31F"/>
                </a:solidFill>
                <a:latin typeface="微软雅黑" panose="020B0503020204020204" pitchFamily="34" charset="-122"/>
                <a:ea typeface="微软雅黑" panose="020B0503020204020204" pitchFamily="34" charset="-122"/>
                <a:cs typeface="Arial Unicode MS" panose="020B0604020202020204" pitchFamily="34" charset="-122"/>
              </a:rPr>
              <a:t>二</a:t>
            </a:r>
            <a:endParaRPr lang="zh-CN" altLang="en-US" sz="3200" b="1" dirty="0">
              <a:solidFill>
                <a:srgbClr val="8FC31F"/>
              </a:solidFill>
              <a:latin typeface="微软雅黑" panose="020B0503020204020204" pitchFamily="34" charset="-122"/>
              <a:ea typeface="微软雅黑" panose="020B0503020204020204" pitchFamily="34" charset="-122"/>
              <a:cs typeface="Arial Unicode MS" panose="020B0604020202020204" pitchFamily="34" charset="-122"/>
            </a:endParaRPr>
          </a:p>
        </p:txBody>
      </p:sp>
      <p:sp>
        <p:nvSpPr>
          <p:cNvPr id="7" name="矩形 6"/>
          <p:cNvSpPr/>
          <p:nvPr/>
        </p:nvSpPr>
        <p:spPr>
          <a:xfrm>
            <a:off x="3643306" y="2291133"/>
            <a:ext cx="5697490" cy="460375"/>
          </a:xfrm>
          <a:prstGeom prst="rect">
            <a:avLst/>
          </a:prstGeom>
        </p:spPr>
        <p:txBody>
          <a:bodyPr wrap="square">
            <a:spAutoFit/>
          </a:bodyPr>
          <a:lstStyle/>
          <a:p>
            <a:r>
              <a:rPr lang="zh-CN" altLang="en-US" sz="2400" b="1" dirty="0">
                <a:solidFill>
                  <a:schemeClr val="bg1"/>
                </a:solidFill>
                <a:latin typeface="微软雅黑" panose="020B0503020204020204" pitchFamily="34" charset="-122"/>
                <a:ea typeface="微软雅黑" panose="020B0503020204020204" pitchFamily="34" charset="-122"/>
              </a:rPr>
              <a:t>定点准入资格</a:t>
            </a:r>
            <a:endParaRPr lang="zh-CN" altLang="en-US" sz="2400" b="1" dirty="0">
              <a:solidFill>
                <a:schemeClr val="bg1"/>
              </a:solidFill>
              <a:latin typeface="微软雅黑" panose="020B0503020204020204" pitchFamily="34" charset="-122"/>
              <a:ea typeface="微软雅黑" panose="020B0503020204020204" pitchFamily="34" charset="-122"/>
            </a:endParaRPr>
          </a:p>
        </p:txBody>
      </p:sp>
      <p:pic>
        <p:nvPicPr>
          <p:cNvPr id="8" name="Picture 2"/>
          <p:cNvPicPr>
            <a:picLocks noChangeAspect="1" noChangeArrowheads="1"/>
          </p:cNvPicPr>
          <p:nvPr/>
        </p:nvPicPr>
        <p:blipFill>
          <a:blip r:embed="rId1" cstate="print">
            <a:extLst>
              <a:ext uri="{28A0092B-C50C-407E-A947-70E740481C1C}">
                <a14:useLocalDpi xmlns:a14="http://schemas.microsoft.com/office/drawing/2010/main" val="0"/>
              </a:ext>
            </a:extLst>
          </a:blip>
          <a:srcRect/>
          <a:stretch>
            <a:fillRect/>
          </a:stretch>
        </p:blipFill>
        <p:spPr bwMode="auto">
          <a:xfrm>
            <a:off x="8028384" y="219626"/>
            <a:ext cx="720080" cy="7200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right)">
                                      <p:cBhvr>
                                        <p:cTn id="7" dur="500"/>
                                        <p:tgtEl>
                                          <p:spTgt spid="4"/>
                                        </p:tgtEl>
                                      </p:cBhvr>
                                    </p:animEffect>
                                  </p:childTnLst>
                                </p:cTn>
                              </p:par>
                            </p:childTnLst>
                          </p:cTn>
                        </p:par>
                        <p:par>
                          <p:cTn id="8" fill="hold">
                            <p:stCondLst>
                              <p:cond delay="500"/>
                            </p:stCondLst>
                            <p:childTnLst>
                              <p:par>
                                <p:cTn id="9" presetID="22" presetClass="entr" presetSubtype="4" fill="hold" grpId="0"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wipe(down)">
                                      <p:cBhvr>
                                        <p:cTn id="11" dur="750"/>
                                        <p:tgtEl>
                                          <p:spTgt spid="3"/>
                                        </p:tgtEl>
                                      </p:cBhvr>
                                    </p:animEffect>
                                  </p:childTnLst>
                                </p:cTn>
                              </p:par>
                            </p:childTnLst>
                          </p:cTn>
                        </p:par>
                        <p:par>
                          <p:cTn id="12" fill="hold">
                            <p:stCondLst>
                              <p:cond delay="1500"/>
                            </p:stCondLst>
                            <p:childTnLst>
                              <p:par>
                                <p:cTn id="13" presetID="22" presetClass="entr" presetSubtype="1" fill="hold" grpId="0" nodeType="after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wipe(up)">
                                      <p:cBhvr>
                                        <p:cTn id="15" dur="500"/>
                                        <p:tgtEl>
                                          <p:spTgt spid="5"/>
                                        </p:tgtEl>
                                      </p:cBhvr>
                                    </p:animEffect>
                                  </p:childTnLst>
                                </p:cTn>
                              </p:par>
                            </p:childTnLst>
                          </p:cTn>
                        </p:par>
                        <p:par>
                          <p:cTn id="16" fill="hold">
                            <p:stCondLst>
                              <p:cond delay="2000"/>
                            </p:stCondLst>
                            <p:childTnLst>
                              <p:par>
                                <p:cTn id="17" presetID="22" presetClass="entr" presetSubtype="8" fill="hold" grpId="0" nodeType="after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wipe(left)">
                                      <p:cBhvr>
                                        <p:cTn id="19"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32"/>
          <p:cNvGrpSpPr/>
          <p:nvPr/>
        </p:nvGrpSpPr>
        <p:grpSpPr>
          <a:xfrm>
            <a:off x="2196000" y="598396"/>
            <a:ext cx="6948000" cy="126642"/>
            <a:chOff x="2492152" y="625252"/>
            <a:chExt cx="6804248" cy="126642"/>
          </a:xfrm>
        </p:grpSpPr>
        <p:sp>
          <p:nvSpPr>
            <p:cNvPr id="30" name="矩形 29"/>
            <p:cNvSpPr/>
            <p:nvPr/>
          </p:nvSpPr>
          <p:spPr>
            <a:xfrm>
              <a:off x="2492152" y="625252"/>
              <a:ext cx="6804248" cy="36000"/>
            </a:xfrm>
            <a:prstGeom prst="rect">
              <a:avLst/>
            </a:prstGeom>
            <a:solidFill>
              <a:srgbClr val="8FC31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2" name="矩形 31"/>
            <p:cNvSpPr/>
            <p:nvPr/>
          </p:nvSpPr>
          <p:spPr>
            <a:xfrm>
              <a:off x="2492152" y="715894"/>
              <a:ext cx="6804248" cy="36000"/>
            </a:xfrm>
            <a:prstGeom prst="rect">
              <a:avLst/>
            </a:prstGeom>
            <a:solidFill>
              <a:srgbClr val="8FC31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pic>
        <p:nvPicPr>
          <p:cNvPr id="51" name="Picture 2"/>
          <p:cNvPicPr>
            <a:picLocks noChangeAspect="1" noChangeArrowheads="1"/>
          </p:cNvPicPr>
          <p:nvPr/>
        </p:nvPicPr>
        <p:blipFill>
          <a:blip r:embed="rId1" cstate="print">
            <a:extLst>
              <a:ext uri="{28A0092B-C50C-407E-A947-70E740481C1C}">
                <a14:useLocalDpi xmlns:a14="http://schemas.microsoft.com/office/drawing/2010/main" val="0"/>
              </a:ext>
            </a:extLst>
          </a:blip>
          <a:srcRect/>
          <a:stretch>
            <a:fillRect/>
          </a:stretch>
        </p:blipFill>
        <p:spPr bwMode="auto">
          <a:xfrm>
            <a:off x="380673" y="256052"/>
            <a:ext cx="720080" cy="7200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 name="Title 20"/>
          <p:cNvSpPr txBox="1"/>
          <p:nvPr/>
        </p:nvSpPr>
        <p:spPr>
          <a:xfrm>
            <a:off x="4263877" y="1928806"/>
            <a:ext cx="3022767" cy="246221"/>
          </a:xfrm>
          <a:prstGeom prst="rect">
            <a:avLst/>
          </a:prstGeom>
        </p:spPr>
        <p:txBody>
          <a:bodyPr vert="horz" wrap="square" lIns="43103" tIns="0" rIns="43103" bIns="0" rtlCol="0" anchor="ctr">
            <a:spAutoFit/>
          </a:bodyPr>
          <a:lstStyle>
            <a:lvl1pPr algn="ctr" defTabSz="457200" rtl="0" eaLnBrk="1" latinLnBrk="0" hangingPunct="1">
              <a:spcBef>
                <a:spcPct val="0"/>
              </a:spcBef>
              <a:buNone/>
              <a:defRPr sz="2900" kern="1200">
                <a:solidFill>
                  <a:schemeClr val="accent6"/>
                </a:solidFill>
                <a:latin typeface="Source Sans Pro ExtraLight"/>
                <a:ea typeface="+mj-ea"/>
                <a:cs typeface="Source Sans Pro ExtraLight"/>
              </a:defRPr>
            </a:lvl1pPr>
          </a:lstStyle>
          <a:p>
            <a:pPr algn="l"/>
            <a:r>
              <a:rPr lang="en-US" altLang="en-US" sz="1600" b="1" dirty="0" smtClean="0">
                <a:solidFill>
                  <a:schemeClr val="bg1"/>
                </a:solidFill>
                <a:latin typeface="+mj-lt"/>
                <a:cs typeface="Lato Light"/>
              </a:rPr>
              <a:t>01 </a:t>
            </a:r>
            <a:r>
              <a:rPr lang="en-US" altLang="en-US" sz="1600" b="1" dirty="0" smtClean="0">
                <a:solidFill>
                  <a:schemeClr val="bg1"/>
                </a:solidFill>
                <a:latin typeface="+mj-lt"/>
                <a:cs typeface="Lato Light"/>
              </a:rPr>
              <a:t>–</a:t>
            </a:r>
            <a:r>
              <a:rPr lang="zh-CN" altLang="en-US" sz="1600" b="1" dirty="0" smtClean="0">
                <a:solidFill>
                  <a:schemeClr val="bg1"/>
                </a:solidFill>
                <a:latin typeface="+mj-lt"/>
                <a:cs typeface="Lato Light"/>
              </a:rPr>
              <a:t>展</a:t>
            </a:r>
            <a:r>
              <a:rPr lang="zh-CN" altLang="en-US" sz="1600" b="1" dirty="0" smtClean="0">
                <a:solidFill>
                  <a:schemeClr val="bg1"/>
                </a:solidFill>
                <a:latin typeface="+mj-lt"/>
                <a:cs typeface="Lato Light"/>
              </a:rPr>
              <a:t>医疗保障扶贫排查工作</a:t>
            </a:r>
            <a:endParaRPr lang="en-US" altLang="en-US" sz="1600" b="1" dirty="0">
              <a:solidFill>
                <a:schemeClr val="bg1"/>
              </a:solidFill>
              <a:latin typeface="+mj-lt"/>
              <a:cs typeface="Lato Light"/>
            </a:endParaRPr>
          </a:p>
        </p:txBody>
      </p:sp>
      <p:sp>
        <p:nvSpPr>
          <p:cNvPr id="21" name="Title 20"/>
          <p:cNvSpPr txBox="1"/>
          <p:nvPr/>
        </p:nvSpPr>
        <p:spPr>
          <a:xfrm>
            <a:off x="5094739" y="3401753"/>
            <a:ext cx="2022642" cy="228076"/>
          </a:xfrm>
          <a:prstGeom prst="rect">
            <a:avLst/>
          </a:prstGeom>
        </p:spPr>
        <p:txBody>
          <a:bodyPr vert="horz" wrap="square" lIns="43103" tIns="0" rIns="43103" bIns="0" rtlCol="0" anchor="ctr">
            <a:spAutoFit/>
          </a:bodyPr>
          <a:lstStyle>
            <a:lvl1pPr algn="ctr" defTabSz="457200" rtl="0" eaLnBrk="1" latinLnBrk="0" hangingPunct="1">
              <a:spcBef>
                <a:spcPct val="0"/>
              </a:spcBef>
              <a:buNone/>
              <a:defRPr sz="2900" kern="1200">
                <a:solidFill>
                  <a:schemeClr val="accent6"/>
                </a:solidFill>
                <a:latin typeface="Source Sans Pro ExtraLight"/>
                <a:ea typeface="+mj-ea"/>
                <a:cs typeface="Source Sans Pro ExtraLight"/>
              </a:defRPr>
            </a:lvl1pPr>
          </a:lstStyle>
          <a:p>
            <a:pPr algn="l"/>
            <a:r>
              <a:rPr lang="en-US" sz="1480" dirty="0">
                <a:solidFill>
                  <a:schemeClr val="bg1"/>
                </a:solidFill>
                <a:latin typeface="+mj-lt"/>
                <a:cs typeface="Lato Light"/>
              </a:rPr>
              <a:t>03 - March</a:t>
            </a:r>
            <a:endParaRPr lang="en-US" sz="1480" dirty="0">
              <a:solidFill>
                <a:schemeClr val="bg1"/>
              </a:solidFill>
              <a:latin typeface="+mj-lt"/>
              <a:cs typeface="Lato Light"/>
            </a:endParaRPr>
          </a:p>
        </p:txBody>
      </p:sp>
      <p:sp>
        <p:nvSpPr>
          <p:cNvPr id="31" name="矩形 30"/>
          <p:cNvSpPr/>
          <p:nvPr/>
        </p:nvSpPr>
        <p:spPr>
          <a:xfrm>
            <a:off x="705485" y="1519555"/>
            <a:ext cx="7733030" cy="2245360"/>
          </a:xfrm>
          <a:prstGeom prst="rect">
            <a:avLst/>
          </a:prstGeom>
        </p:spPr>
        <p:txBody>
          <a:bodyPr wrap="square">
            <a:spAutoFit/>
          </a:bodyPr>
          <a:lstStyle/>
          <a:p>
            <a:r>
              <a:rPr lang="en-US" altLang="zh-CN" sz="2800" dirty="0" smtClean="0">
                <a:latin typeface="Arial Narrow" panose="020B0606020202030204" pitchFamily="34" charset="0"/>
                <a:ea typeface="微软雅黑" panose="020B0503020204020204" pitchFamily="34" charset="-122"/>
              </a:rPr>
              <a:t>        </a:t>
            </a:r>
            <a:r>
              <a:rPr lang="zh-CN" altLang="zh-CN" sz="2800" dirty="0" smtClean="0">
                <a:latin typeface="Arial Narrow" panose="020B0606020202030204" pitchFamily="34" charset="0"/>
                <a:ea typeface="微软雅黑" panose="020B0503020204020204" pitchFamily="34" charset="-122"/>
              </a:rPr>
              <a:t>在本市范围内取得《医疗机构执业许可证》和《营业执照》，且愿意为基本医疗保险参保人员提供医疗按摩服务的盲人医疗按摩机构，可向沈阳市医疗保障事务服务中心提出纳入沈阳市医疗保险定点医疗机构的申请。</a:t>
            </a:r>
            <a:endParaRPr lang="zh-CN" altLang="zh-CN" sz="2800" dirty="0" smtClean="0">
              <a:latin typeface="Arial Narrow" panose="020B0606020202030204" pitchFamily="34" charset="0"/>
              <a:ea typeface="微软雅黑" panose="020B0503020204020204" pitchFamily="34" charset="-122"/>
            </a:endParaRP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blinds(horizontal)">
                                      <p:cBhvr>
                                        <p:cTn id="10" dur="500"/>
                                        <p:tgtEl>
                                          <p:spTgt spid="13"/>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21"/>
                                        </p:tgtEl>
                                        <p:attrNameLst>
                                          <p:attrName>style.visibility</p:attrName>
                                        </p:attrNameLst>
                                      </p:cBhvr>
                                      <p:to>
                                        <p:strVal val="visible"/>
                                      </p:to>
                                    </p:set>
                                    <p:animEffect transition="in" filter="blinds(horizontal)">
                                      <p:cBhvr>
                                        <p:cTn id="13"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2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对角圆角矩形 2"/>
          <p:cNvSpPr/>
          <p:nvPr/>
        </p:nvSpPr>
        <p:spPr>
          <a:xfrm>
            <a:off x="0" y="-22820"/>
            <a:ext cx="9144000" cy="573782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梯形 2"/>
          <p:cNvSpPr/>
          <p:nvPr/>
        </p:nvSpPr>
        <p:spPr>
          <a:xfrm>
            <a:off x="2674800" y="1857344"/>
            <a:ext cx="1170000" cy="216024"/>
          </a:xfrm>
          <a:prstGeom prst="trapezoid">
            <a:avLst>
              <a:gd name="adj" fmla="val 40432"/>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C00000"/>
              </a:solidFill>
            </a:endParaRPr>
          </a:p>
        </p:txBody>
      </p:sp>
      <p:sp>
        <p:nvSpPr>
          <p:cNvPr id="4" name="矩形 3"/>
          <p:cNvSpPr/>
          <p:nvPr/>
        </p:nvSpPr>
        <p:spPr>
          <a:xfrm>
            <a:off x="1763688" y="2065412"/>
            <a:ext cx="6934200" cy="1257117"/>
          </a:xfrm>
          <a:prstGeom prst="rect">
            <a:avLst/>
          </a:prstGeom>
          <a:solidFill>
            <a:srgbClr val="8FC31F"/>
          </a:solidFill>
          <a:ln w="12700" cap="flat" cmpd="sng" algn="ctr">
            <a:noFill/>
            <a:prstDash val="solid"/>
            <a:miter lim="800000"/>
          </a:ln>
          <a:effectLst/>
        </p:spPr>
        <p:txBody>
          <a:bodyPr lIns="1116000" tIns="0" bIns="36000" anchor="ctr"/>
          <a:lstStyle/>
          <a:p>
            <a:pPr algn="just" eaLnBrk="1" fontAlgn="auto" hangingPunct="1">
              <a:spcBef>
                <a:spcPts val="0"/>
              </a:spcBef>
              <a:spcAft>
                <a:spcPts val="0"/>
              </a:spcAft>
              <a:defRPr/>
            </a:pPr>
            <a:endParaRPr lang="zh-CN" altLang="en-US" sz="3600" b="1" dirty="0">
              <a:solidFill>
                <a:srgbClr val="006D46"/>
              </a:solidFill>
              <a:latin typeface="华文中宋" panose="02010600040101010101" pitchFamily="2" charset="-122"/>
              <a:ea typeface="华文中宋" panose="02010600040101010101" pitchFamily="2" charset="-122"/>
              <a:cs typeface="+mj-cs"/>
            </a:endParaRPr>
          </a:p>
        </p:txBody>
      </p:sp>
      <p:sp>
        <p:nvSpPr>
          <p:cNvPr id="5" name="任意多边形 8"/>
          <p:cNvSpPr/>
          <p:nvPr/>
        </p:nvSpPr>
        <p:spPr bwMode="auto">
          <a:xfrm>
            <a:off x="2763665" y="1857344"/>
            <a:ext cx="993775" cy="1011237"/>
          </a:xfrm>
          <a:custGeom>
            <a:avLst/>
            <a:gdLst>
              <a:gd name="T0" fmla="*/ 0 w 993531"/>
              <a:gd name="T1" fmla="*/ 0 h 1011115"/>
              <a:gd name="T2" fmla="*/ 993775 w 993531"/>
              <a:gd name="T3" fmla="*/ 0 h 1011115"/>
              <a:gd name="T4" fmla="*/ 496888 w 993531"/>
              <a:gd name="T5" fmla="*/ 1011237 h 1011115"/>
              <a:gd name="T6" fmla="*/ 0 60000 65536"/>
              <a:gd name="T7" fmla="*/ 0 60000 65536"/>
              <a:gd name="T8" fmla="*/ 0 60000 65536"/>
              <a:gd name="T9" fmla="*/ 0 w 993531"/>
              <a:gd name="T10" fmla="*/ 0 h 1011115"/>
              <a:gd name="T11" fmla="*/ 993531 w 993531"/>
              <a:gd name="T12" fmla="*/ 1011115 h 1011115"/>
            </a:gdLst>
            <a:ahLst/>
            <a:cxnLst>
              <a:cxn ang="T6">
                <a:pos x="T0" y="T1"/>
              </a:cxn>
              <a:cxn ang="T7">
                <a:pos x="T2" y="T3"/>
              </a:cxn>
              <a:cxn ang="T8">
                <a:pos x="T4" y="T5"/>
              </a:cxn>
            </a:cxnLst>
            <a:rect l="T9" t="T10" r="T11" b="T12"/>
            <a:pathLst>
              <a:path w="993531" h="1011115">
                <a:moveTo>
                  <a:pt x="0" y="0"/>
                </a:moveTo>
                <a:lnTo>
                  <a:pt x="993531" y="0"/>
                </a:lnTo>
                <a:lnTo>
                  <a:pt x="496766" y="1011115"/>
                </a:lnTo>
                <a:lnTo>
                  <a:pt x="0" y="0"/>
                </a:lnTo>
                <a:close/>
              </a:path>
            </a:pathLst>
          </a:custGeom>
          <a:solidFill>
            <a:schemeClr val="bg1">
              <a:lumMod val="95000"/>
            </a:schemeClr>
          </a:solidFill>
          <a:ln w="12700" algn="ctr">
            <a:noFill/>
            <a:miter lim="800000"/>
          </a:ln>
        </p:spPr>
        <p:txBody>
          <a:bodyPr tIns="0" bIns="360000" anchor="ctr"/>
          <a:lstStyle/>
          <a:p>
            <a:pPr algn="ctr" eaLnBrk="1" hangingPunct="1">
              <a:spcBef>
                <a:spcPts val="2400"/>
              </a:spcBef>
              <a:buClr>
                <a:schemeClr val="accent1"/>
              </a:buClr>
              <a:buSzPct val="60000"/>
            </a:pPr>
            <a:r>
              <a:rPr lang="zh-CN" altLang="en-US" sz="3200" b="1" dirty="0" smtClean="0">
                <a:solidFill>
                  <a:srgbClr val="8FC31F"/>
                </a:solidFill>
                <a:latin typeface="微软雅黑" panose="020B0503020204020204" pitchFamily="34" charset="-122"/>
                <a:ea typeface="微软雅黑" panose="020B0503020204020204" pitchFamily="34" charset="-122"/>
                <a:cs typeface="Arial Unicode MS" panose="020B0604020202020204" pitchFamily="34" charset="-122"/>
              </a:rPr>
              <a:t>三</a:t>
            </a:r>
            <a:endParaRPr lang="zh-CN" altLang="en-US" sz="3200" b="1" dirty="0">
              <a:solidFill>
                <a:srgbClr val="8FC31F"/>
              </a:solidFill>
              <a:latin typeface="微软雅黑" panose="020B0503020204020204" pitchFamily="34" charset="-122"/>
              <a:ea typeface="微软雅黑" panose="020B0503020204020204" pitchFamily="34" charset="-122"/>
              <a:cs typeface="Arial Unicode MS" panose="020B0604020202020204" pitchFamily="34" charset="-122"/>
            </a:endParaRPr>
          </a:p>
        </p:txBody>
      </p:sp>
      <p:sp>
        <p:nvSpPr>
          <p:cNvPr id="7" name="矩形 6"/>
          <p:cNvSpPr/>
          <p:nvPr/>
        </p:nvSpPr>
        <p:spPr>
          <a:xfrm>
            <a:off x="3446510" y="2353444"/>
            <a:ext cx="5697490" cy="829945"/>
          </a:xfrm>
          <a:prstGeom prst="rect">
            <a:avLst/>
          </a:prstGeom>
        </p:spPr>
        <p:txBody>
          <a:bodyPr wrap="square">
            <a:spAutoFit/>
          </a:bodyPr>
          <a:lstStyle/>
          <a:p>
            <a:r>
              <a:rPr lang="en-US" altLang="zh-CN" sz="2400" b="1" dirty="0" smtClean="0">
                <a:solidFill>
                  <a:schemeClr val="bg1"/>
                </a:solidFill>
                <a:latin typeface="微软雅黑" panose="020B0503020204020204" pitchFamily="34" charset="-122"/>
                <a:ea typeface="微软雅黑" panose="020B0503020204020204" pitchFamily="34" charset="-122"/>
              </a:rPr>
              <a:t>      </a:t>
            </a:r>
            <a:r>
              <a:rPr lang="zh-CN" altLang="zh-CN" sz="2400" b="1" dirty="0" smtClean="0">
                <a:solidFill>
                  <a:schemeClr val="bg1"/>
                </a:solidFill>
                <a:latin typeface="微软雅黑" panose="020B0503020204020204" pitchFamily="34" charset="-122"/>
                <a:ea typeface="微软雅黑" panose="020B0503020204020204" pitchFamily="34" charset="-122"/>
              </a:rPr>
              <a:t>使用范围</a:t>
            </a:r>
            <a:endParaRPr lang="zh-CN" altLang="zh-CN" sz="2400" b="1" dirty="0" smtClean="0">
              <a:solidFill>
                <a:schemeClr val="bg1"/>
              </a:solidFill>
              <a:latin typeface="微软雅黑" panose="020B0503020204020204" pitchFamily="34" charset="-122"/>
              <a:ea typeface="微软雅黑" panose="020B0503020204020204" pitchFamily="34" charset="-122"/>
            </a:endParaRPr>
          </a:p>
          <a:p>
            <a:endParaRPr lang="zh-CN" altLang="en-US" sz="2400" b="1" dirty="0">
              <a:solidFill>
                <a:schemeClr val="bg1"/>
              </a:solidFill>
              <a:latin typeface="微软雅黑" panose="020B0503020204020204" pitchFamily="34" charset="-122"/>
              <a:ea typeface="微软雅黑" panose="020B0503020204020204" pitchFamily="34" charset="-122"/>
            </a:endParaRPr>
          </a:p>
        </p:txBody>
      </p:sp>
      <p:pic>
        <p:nvPicPr>
          <p:cNvPr id="8" name="Picture 2"/>
          <p:cNvPicPr>
            <a:picLocks noChangeAspect="1" noChangeArrowheads="1"/>
          </p:cNvPicPr>
          <p:nvPr/>
        </p:nvPicPr>
        <p:blipFill>
          <a:blip r:embed="rId1" cstate="print">
            <a:extLst>
              <a:ext uri="{28A0092B-C50C-407E-A947-70E740481C1C}">
                <a14:useLocalDpi xmlns:a14="http://schemas.microsoft.com/office/drawing/2010/main" val="0"/>
              </a:ext>
            </a:extLst>
          </a:blip>
          <a:srcRect/>
          <a:stretch>
            <a:fillRect/>
          </a:stretch>
        </p:blipFill>
        <p:spPr bwMode="auto">
          <a:xfrm>
            <a:off x="8028384" y="219626"/>
            <a:ext cx="720080" cy="7200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right)">
                                      <p:cBhvr>
                                        <p:cTn id="7" dur="500"/>
                                        <p:tgtEl>
                                          <p:spTgt spid="4"/>
                                        </p:tgtEl>
                                      </p:cBhvr>
                                    </p:animEffect>
                                  </p:childTnLst>
                                </p:cTn>
                              </p:par>
                            </p:childTnLst>
                          </p:cTn>
                        </p:par>
                        <p:par>
                          <p:cTn id="8" fill="hold">
                            <p:stCondLst>
                              <p:cond delay="500"/>
                            </p:stCondLst>
                            <p:childTnLst>
                              <p:par>
                                <p:cTn id="9" presetID="22" presetClass="entr" presetSubtype="4" fill="hold" grpId="0"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wipe(down)">
                                      <p:cBhvr>
                                        <p:cTn id="11" dur="750"/>
                                        <p:tgtEl>
                                          <p:spTgt spid="3"/>
                                        </p:tgtEl>
                                      </p:cBhvr>
                                    </p:animEffect>
                                  </p:childTnLst>
                                </p:cTn>
                              </p:par>
                            </p:childTnLst>
                          </p:cTn>
                        </p:par>
                        <p:par>
                          <p:cTn id="12" fill="hold">
                            <p:stCondLst>
                              <p:cond delay="1500"/>
                            </p:stCondLst>
                            <p:childTnLst>
                              <p:par>
                                <p:cTn id="13" presetID="22" presetClass="entr" presetSubtype="1" fill="hold" grpId="0" nodeType="after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wipe(up)">
                                      <p:cBhvr>
                                        <p:cTn id="15" dur="500"/>
                                        <p:tgtEl>
                                          <p:spTgt spid="5"/>
                                        </p:tgtEl>
                                      </p:cBhvr>
                                    </p:animEffect>
                                  </p:childTnLst>
                                </p:cTn>
                              </p:par>
                            </p:childTnLst>
                          </p:cTn>
                        </p:par>
                        <p:par>
                          <p:cTn id="16" fill="hold">
                            <p:stCondLst>
                              <p:cond delay="2000"/>
                            </p:stCondLst>
                            <p:childTnLst>
                              <p:par>
                                <p:cTn id="17" presetID="22" presetClass="entr" presetSubtype="8" fill="hold" grpId="0" nodeType="after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wipe(left)">
                                      <p:cBhvr>
                                        <p:cTn id="19"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1" cstate="print">
            <a:extLst>
              <a:ext uri="{28A0092B-C50C-407E-A947-70E740481C1C}">
                <a14:useLocalDpi xmlns:a14="http://schemas.microsoft.com/office/drawing/2010/main" val="0"/>
              </a:ext>
            </a:extLst>
          </a:blip>
          <a:srcRect/>
          <a:stretch>
            <a:fillRect/>
          </a:stretch>
        </p:blipFill>
        <p:spPr bwMode="auto">
          <a:xfrm>
            <a:off x="380673" y="256052"/>
            <a:ext cx="720080" cy="7200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3" name="组合 32"/>
          <p:cNvGrpSpPr/>
          <p:nvPr/>
        </p:nvGrpSpPr>
        <p:grpSpPr>
          <a:xfrm>
            <a:off x="2196000" y="598396"/>
            <a:ext cx="6948000" cy="126642"/>
            <a:chOff x="2492152" y="625252"/>
            <a:chExt cx="6804248" cy="126642"/>
          </a:xfrm>
        </p:grpSpPr>
        <p:sp>
          <p:nvSpPr>
            <p:cNvPr id="4" name="矩形 3"/>
            <p:cNvSpPr/>
            <p:nvPr/>
          </p:nvSpPr>
          <p:spPr>
            <a:xfrm>
              <a:off x="2492152" y="625252"/>
              <a:ext cx="6804248" cy="36000"/>
            </a:xfrm>
            <a:prstGeom prst="rect">
              <a:avLst/>
            </a:prstGeom>
            <a:solidFill>
              <a:srgbClr val="8FC31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2492152" y="715894"/>
              <a:ext cx="6804248" cy="36000"/>
            </a:xfrm>
            <a:prstGeom prst="rect">
              <a:avLst/>
            </a:prstGeom>
            <a:solidFill>
              <a:srgbClr val="8FC31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7" name="TextBox 6"/>
          <p:cNvSpPr txBox="1"/>
          <p:nvPr/>
        </p:nvSpPr>
        <p:spPr>
          <a:xfrm>
            <a:off x="899974" y="1777127"/>
            <a:ext cx="7704856" cy="1999615"/>
          </a:xfrm>
          <a:prstGeom prst="rect">
            <a:avLst/>
          </a:prstGeom>
          <a:noFill/>
        </p:spPr>
        <p:txBody>
          <a:bodyPr wrap="square" rtlCol="0">
            <a:spAutoFit/>
          </a:bodyPr>
          <a:lstStyle/>
          <a:p>
            <a:r>
              <a:rPr lang="en-US" altLang="zh-CN" sz="2800" dirty="0" smtClean="0">
                <a:latin typeface="Arial Narrow" panose="020B0606020202030204" pitchFamily="34" charset="0"/>
                <a:ea typeface="微软雅黑" panose="020B0503020204020204" pitchFamily="34" charset="-122"/>
              </a:rPr>
              <a:t>       </a:t>
            </a:r>
            <a:r>
              <a:rPr lang="en-US" altLang="zh-CN" sz="2400" dirty="0" smtClean="0">
                <a:latin typeface="Arial Narrow" panose="020B0606020202030204" pitchFamily="34" charset="0"/>
                <a:ea typeface="微软雅黑" panose="020B0503020204020204" pitchFamily="34" charset="-122"/>
              </a:rPr>
              <a:t> </a:t>
            </a:r>
            <a:r>
              <a:rPr lang="zh-CN" altLang="zh-CN" sz="2400" dirty="0" smtClean="0">
                <a:latin typeface="Arial Narrow" panose="020B0606020202030204" pitchFamily="34" charset="0"/>
                <a:ea typeface="微软雅黑" panose="020B0503020204020204" pitchFamily="34" charset="-122"/>
              </a:rPr>
              <a:t>盲人医疗按摩机构纳入医保定点后仅限于我市城镇职工医保个人账户刷卡结算。医保经办机构应对其符合医保支付范围的推拿项目按规定结算，对除推拿以外的医疗、预防、保健服务费用以及非盲人在盲人医疗按摩所提供的医疗、预防、保健服务费用不予支付。</a:t>
            </a:r>
            <a:endParaRPr lang="zh-CN" altLang="zh-CN" sz="2400" dirty="0" smtClean="0">
              <a:latin typeface="Arial Narrow" panose="020B0606020202030204" pitchFamily="34" charset="0"/>
              <a:ea typeface="微软雅黑" panose="020B0503020204020204" pitchFamily="34"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对角圆角矩形 2"/>
          <p:cNvSpPr/>
          <p:nvPr/>
        </p:nvSpPr>
        <p:spPr>
          <a:xfrm>
            <a:off x="0" y="-22820"/>
            <a:ext cx="9144000" cy="573782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梯形 2"/>
          <p:cNvSpPr/>
          <p:nvPr/>
        </p:nvSpPr>
        <p:spPr>
          <a:xfrm>
            <a:off x="2674800" y="1857344"/>
            <a:ext cx="1170000" cy="216024"/>
          </a:xfrm>
          <a:prstGeom prst="trapezoid">
            <a:avLst>
              <a:gd name="adj" fmla="val 40432"/>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C00000"/>
              </a:solidFill>
            </a:endParaRPr>
          </a:p>
        </p:txBody>
      </p:sp>
      <p:sp>
        <p:nvSpPr>
          <p:cNvPr id="4" name="矩形 3"/>
          <p:cNvSpPr/>
          <p:nvPr/>
        </p:nvSpPr>
        <p:spPr>
          <a:xfrm>
            <a:off x="1763688" y="2065412"/>
            <a:ext cx="6934200" cy="1257117"/>
          </a:xfrm>
          <a:prstGeom prst="rect">
            <a:avLst/>
          </a:prstGeom>
          <a:solidFill>
            <a:srgbClr val="8FC31F"/>
          </a:solidFill>
          <a:ln w="12700" cap="flat" cmpd="sng" algn="ctr">
            <a:noFill/>
            <a:prstDash val="solid"/>
            <a:miter lim="800000"/>
          </a:ln>
          <a:effectLst/>
        </p:spPr>
        <p:txBody>
          <a:bodyPr lIns="1116000" tIns="0" bIns="36000" anchor="ctr"/>
          <a:lstStyle/>
          <a:p>
            <a:pPr algn="just" eaLnBrk="1" fontAlgn="auto" hangingPunct="1">
              <a:spcBef>
                <a:spcPts val="0"/>
              </a:spcBef>
              <a:spcAft>
                <a:spcPts val="0"/>
              </a:spcAft>
              <a:defRPr/>
            </a:pPr>
            <a:endParaRPr lang="zh-CN" altLang="en-US" sz="3600" b="1" dirty="0">
              <a:solidFill>
                <a:srgbClr val="006D46"/>
              </a:solidFill>
              <a:latin typeface="华文中宋" panose="02010600040101010101" pitchFamily="2" charset="-122"/>
              <a:ea typeface="华文中宋" panose="02010600040101010101" pitchFamily="2" charset="-122"/>
              <a:cs typeface="+mj-cs"/>
            </a:endParaRPr>
          </a:p>
        </p:txBody>
      </p:sp>
      <p:sp>
        <p:nvSpPr>
          <p:cNvPr id="5" name="任意多边形 8"/>
          <p:cNvSpPr/>
          <p:nvPr/>
        </p:nvSpPr>
        <p:spPr bwMode="auto">
          <a:xfrm>
            <a:off x="2763665" y="1857344"/>
            <a:ext cx="993775" cy="1011237"/>
          </a:xfrm>
          <a:custGeom>
            <a:avLst/>
            <a:gdLst>
              <a:gd name="T0" fmla="*/ 0 w 993531"/>
              <a:gd name="T1" fmla="*/ 0 h 1011115"/>
              <a:gd name="T2" fmla="*/ 993775 w 993531"/>
              <a:gd name="T3" fmla="*/ 0 h 1011115"/>
              <a:gd name="T4" fmla="*/ 496888 w 993531"/>
              <a:gd name="T5" fmla="*/ 1011237 h 1011115"/>
              <a:gd name="T6" fmla="*/ 0 60000 65536"/>
              <a:gd name="T7" fmla="*/ 0 60000 65536"/>
              <a:gd name="T8" fmla="*/ 0 60000 65536"/>
              <a:gd name="T9" fmla="*/ 0 w 993531"/>
              <a:gd name="T10" fmla="*/ 0 h 1011115"/>
              <a:gd name="T11" fmla="*/ 993531 w 993531"/>
              <a:gd name="T12" fmla="*/ 1011115 h 1011115"/>
            </a:gdLst>
            <a:ahLst/>
            <a:cxnLst>
              <a:cxn ang="T6">
                <a:pos x="T0" y="T1"/>
              </a:cxn>
              <a:cxn ang="T7">
                <a:pos x="T2" y="T3"/>
              </a:cxn>
              <a:cxn ang="T8">
                <a:pos x="T4" y="T5"/>
              </a:cxn>
            </a:cxnLst>
            <a:rect l="T9" t="T10" r="T11" b="T12"/>
            <a:pathLst>
              <a:path w="993531" h="1011115">
                <a:moveTo>
                  <a:pt x="0" y="0"/>
                </a:moveTo>
                <a:lnTo>
                  <a:pt x="993531" y="0"/>
                </a:lnTo>
                <a:lnTo>
                  <a:pt x="496766" y="1011115"/>
                </a:lnTo>
                <a:lnTo>
                  <a:pt x="0" y="0"/>
                </a:lnTo>
                <a:close/>
              </a:path>
            </a:pathLst>
          </a:custGeom>
          <a:solidFill>
            <a:schemeClr val="bg1">
              <a:lumMod val="95000"/>
            </a:schemeClr>
          </a:solidFill>
          <a:ln w="12700" algn="ctr">
            <a:noFill/>
            <a:miter lim="800000"/>
          </a:ln>
        </p:spPr>
        <p:txBody>
          <a:bodyPr tIns="0" bIns="360000" anchor="ctr"/>
          <a:lstStyle/>
          <a:p>
            <a:pPr algn="ctr" eaLnBrk="1" hangingPunct="1">
              <a:spcBef>
                <a:spcPts val="2400"/>
              </a:spcBef>
              <a:buClr>
                <a:schemeClr val="accent1"/>
              </a:buClr>
              <a:buSzPct val="60000"/>
            </a:pPr>
            <a:r>
              <a:rPr lang="zh-CN" altLang="zh-CN" sz="3200" b="1" dirty="0" smtClean="0">
                <a:solidFill>
                  <a:srgbClr val="8FC31F"/>
                </a:solidFill>
                <a:latin typeface="微软雅黑" panose="020B0503020204020204" pitchFamily="34" charset="-122"/>
                <a:ea typeface="微软雅黑" panose="020B0503020204020204" pitchFamily="34" charset="-122"/>
                <a:cs typeface="Arial Unicode MS" panose="020B0604020202020204" pitchFamily="34" charset="-122"/>
              </a:rPr>
              <a:t>四</a:t>
            </a:r>
            <a:endParaRPr lang="zh-CN" altLang="zh-CN" sz="3200" b="1" dirty="0" smtClean="0">
              <a:solidFill>
                <a:srgbClr val="8FC31F"/>
              </a:solidFill>
              <a:latin typeface="微软雅黑" panose="020B0503020204020204" pitchFamily="34" charset="-122"/>
              <a:ea typeface="微软雅黑" panose="020B0503020204020204" pitchFamily="34" charset="-122"/>
              <a:cs typeface="Arial Unicode MS" panose="020B0604020202020204" pitchFamily="34" charset="-122"/>
            </a:endParaRPr>
          </a:p>
        </p:txBody>
      </p:sp>
      <p:sp>
        <p:nvSpPr>
          <p:cNvPr id="7" name="矩形 6"/>
          <p:cNvSpPr/>
          <p:nvPr/>
        </p:nvSpPr>
        <p:spPr>
          <a:xfrm>
            <a:off x="3446510" y="2353444"/>
            <a:ext cx="5697490" cy="460375"/>
          </a:xfrm>
          <a:prstGeom prst="rect">
            <a:avLst/>
          </a:prstGeom>
        </p:spPr>
        <p:txBody>
          <a:bodyPr wrap="square">
            <a:spAutoFit/>
          </a:bodyPr>
          <a:lstStyle/>
          <a:p>
            <a:r>
              <a:rPr lang="en-US" altLang="zh-CN" sz="2400" b="1" dirty="0" smtClean="0">
                <a:solidFill>
                  <a:schemeClr val="bg1"/>
                </a:solidFill>
                <a:latin typeface="微软雅黑" panose="020B0503020204020204" pitchFamily="34" charset="-122"/>
                <a:ea typeface="微软雅黑" panose="020B0503020204020204" pitchFamily="34" charset="-122"/>
              </a:rPr>
              <a:t>      </a:t>
            </a:r>
            <a:r>
              <a:rPr lang="zh-CN" altLang="zh-CN" sz="2400" b="1" dirty="0" smtClean="0">
                <a:solidFill>
                  <a:schemeClr val="bg1"/>
                </a:solidFill>
                <a:latin typeface="微软雅黑" panose="020B0503020204020204" pitchFamily="34" charset="-122"/>
                <a:ea typeface="微软雅黑" panose="020B0503020204020204" pitchFamily="34" charset="-122"/>
              </a:rPr>
              <a:t>定点管理</a:t>
            </a:r>
            <a:endParaRPr lang="zh-CN" altLang="zh-CN" sz="2400" b="1" dirty="0" smtClean="0">
              <a:solidFill>
                <a:schemeClr val="bg1"/>
              </a:solidFill>
              <a:latin typeface="微软雅黑" panose="020B0503020204020204" pitchFamily="34" charset="-122"/>
              <a:ea typeface="微软雅黑" panose="020B0503020204020204" pitchFamily="34" charset="-122"/>
            </a:endParaRPr>
          </a:p>
        </p:txBody>
      </p:sp>
      <p:pic>
        <p:nvPicPr>
          <p:cNvPr id="8" name="Picture 2"/>
          <p:cNvPicPr>
            <a:picLocks noChangeAspect="1" noChangeArrowheads="1"/>
          </p:cNvPicPr>
          <p:nvPr/>
        </p:nvPicPr>
        <p:blipFill>
          <a:blip r:embed="rId1" cstate="print">
            <a:extLst>
              <a:ext uri="{28A0092B-C50C-407E-A947-70E740481C1C}">
                <a14:useLocalDpi xmlns:a14="http://schemas.microsoft.com/office/drawing/2010/main" val="0"/>
              </a:ext>
            </a:extLst>
          </a:blip>
          <a:srcRect/>
          <a:stretch>
            <a:fillRect/>
          </a:stretch>
        </p:blipFill>
        <p:spPr bwMode="auto">
          <a:xfrm>
            <a:off x="8028384" y="219626"/>
            <a:ext cx="720080" cy="7200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right)">
                                      <p:cBhvr>
                                        <p:cTn id="7" dur="500"/>
                                        <p:tgtEl>
                                          <p:spTgt spid="4"/>
                                        </p:tgtEl>
                                      </p:cBhvr>
                                    </p:animEffect>
                                  </p:childTnLst>
                                </p:cTn>
                              </p:par>
                            </p:childTnLst>
                          </p:cTn>
                        </p:par>
                        <p:par>
                          <p:cTn id="8" fill="hold">
                            <p:stCondLst>
                              <p:cond delay="500"/>
                            </p:stCondLst>
                            <p:childTnLst>
                              <p:par>
                                <p:cTn id="9" presetID="22" presetClass="entr" presetSubtype="4" fill="hold" grpId="0"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wipe(down)">
                                      <p:cBhvr>
                                        <p:cTn id="11" dur="750"/>
                                        <p:tgtEl>
                                          <p:spTgt spid="3"/>
                                        </p:tgtEl>
                                      </p:cBhvr>
                                    </p:animEffect>
                                  </p:childTnLst>
                                </p:cTn>
                              </p:par>
                            </p:childTnLst>
                          </p:cTn>
                        </p:par>
                        <p:par>
                          <p:cTn id="12" fill="hold">
                            <p:stCondLst>
                              <p:cond delay="1500"/>
                            </p:stCondLst>
                            <p:childTnLst>
                              <p:par>
                                <p:cTn id="13" presetID="22" presetClass="entr" presetSubtype="1" fill="hold" grpId="0" nodeType="after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wipe(up)">
                                      <p:cBhvr>
                                        <p:cTn id="15" dur="500"/>
                                        <p:tgtEl>
                                          <p:spTgt spid="5"/>
                                        </p:tgtEl>
                                      </p:cBhvr>
                                    </p:animEffect>
                                  </p:childTnLst>
                                </p:cTn>
                              </p:par>
                            </p:childTnLst>
                          </p:cTn>
                        </p:par>
                        <p:par>
                          <p:cTn id="16" fill="hold">
                            <p:stCondLst>
                              <p:cond delay="2000"/>
                            </p:stCondLst>
                            <p:childTnLst>
                              <p:par>
                                <p:cTn id="17" presetID="22" presetClass="entr" presetSubtype="8" fill="hold" grpId="0" nodeType="after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wipe(left)">
                                      <p:cBhvr>
                                        <p:cTn id="19"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ldLvl="0" animBg="1"/>
      <p:bldP spid="4" grpId="0" bldLvl="0" animBg="1"/>
      <p:bldP spid="5" grpId="0" bldLvl="0" animBg="1"/>
      <p:bldP spid="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1" cstate="print">
            <a:extLst>
              <a:ext uri="{28A0092B-C50C-407E-A947-70E740481C1C}">
                <a14:useLocalDpi xmlns:a14="http://schemas.microsoft.com/office/drawing/2010/main" val="0"/>
              </a:ext>
            </a:extLst>
          </a:blip>
          <a:srcRect/>
          <a:stretch>
            <a:fillRect/>
          </a:stretch>
        </p:blipFill>
        <p:spPr bwMode="auto">
          <a:xfrm>
            <a:off x="380673" y="256052"/>
            <a:ext cx="720080" cy="7200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3" name="组合 32"/>
          <p:cNvGrpSpPr/>
          <p:nvPr/>
        </p:nvGrpSpPr>
        <p:grpSpPr>
          <a:xfrm>
            <a:off x="2196000" y="598396"/>
            <a:ext cx="6948000" cy="126642"/>
            <a:chOff x="2492152" y="625252"/>
            <a:chExt cx="6804248" cy="126642"/>
          </a:xfrm>
        </p:grpSpPr>
        <p:sp>
          <p:nvSpPr>
            <p:cNvPr id="4" name="矩形 3"/>
            <p:cNvSpPr/>
            <p:nvPr/>
          </p:nvSpPr>
          <p:spPr>
            <a:xfrm>
              <a:off x="2492152" y="625252"/>
              <a:ext cx="6804248" cy="36000"/>
            </a:xfrm>
            <a:prstGeom prst="rect">
              <a:avLst/>
            </a:prstGeom>
            <a:solidFill>
              <a:srgbClr val="8FC31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2492152" y="715894"/>
              <a:ext cx="6804248" cy="36000"/>
            </a:xfrm>
            <a:prstGeom prst="rect">
              <a:avLst/>
            </a:prstGeom>
            <a:solidFill>
              <a:srgbClr val="8FC31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7" name="TextBox 6"/>
          <p:cNvSpPr txBox="1"/>
          <p:nvPr/>
        </p:nvSpPr>
        <p:spPr>
          <a:xfrm>
            <a:off x="945059" y="1242457"/>
            <a:ext cx="7704856" cy="2368550"/>
          </a:xfrm>
          <a:prstGeom prst="rect">
            <a:avLst/>
          </a:prstGeom>
          <a:noFill/>
        </p:spPr>
        <p:txBody>
          <a:bodyPr wrap="square" rtlCol="0">
            <a:spAutoFit/>
          </a:bodyPr>
          <a:lstStyle/>
          <a:p>
            <a:r>
              <a:rPr lang="en-US" altLang="zh-CN" sz="2800" dirty="0" smtClean="0">
                <a:latin typeface="Arial Narrow" panose="020B0606020202030204" pitchFamily="34" charset="0"/>
                <a:ea typeface="微软雅黑" panose="020B0503020204020204" pitchFamily="34" charset="-122"/>
              </a:rPr>
              <a:t>     </a:t>
            </a:r>
            <a:r>
              <a:rPr lang="en-US" altLang="zh-CN" sz="2400" dirty="0" smtClean="0">
                <a:latin typeface="Arial Narrow" panose="020B0606020202030204" pitchFamily="34" charset="0"/>
                <a:ea typeface="微软雅黑" panose="020B0503020204020204" pitchFamily="34" charset="-122"/>
              </a:rPr>
              <a:t>  </a:t>
            </a:r>
            <a:r>
              <a:rPr altLang="zh-CN" sz="2400" dirty="0" smtClean="0">
                <a:latin typeface="Arial Narrow" panose="020B0606020202030204" pitchFamily="34" charset="0"/>
                <a:ea typeface="微软雅黑" panose="020B0503020204020204" pitchFamily="34" charset="-122"/>
              </a:rPr>
              <a:t>对于评估合格的盲人医疗按摩诊所，与市医疗保险经办机构签订基本医疗保险服务协议，明确双方的责任、权利和义务，医保经办机构和定点医疗机构严格遵循服务协议的约定并认真履行协议。对于因违反《盲人医疗按摩管理办法》之规定收回《医疗机构执业许可证》的，立即终止协议。</a:t>
            </a:r>
            <a:endParaRPr altLang="zh-CN" sz="2400" dirty="0" smtClean="0">
              <a:latin typeface="Arial Narrow" panose="020B0606020202030204" pitchFamily="34" charset="0"/>
              <a:ea typeface="微软雅黑" panose="020B0503020204020204" pitchFamily="34"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p="http://schemas.openxmlformats.org/presentationml/2006/main">
  <p:tag name="ISPRING_PRESENTATION_TITLE" val="PowerPoint 演示文稿"/>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777</Words>
  <Application>WPS 演示</Application>
  <PresentationFormat>全屏显示(16:10)</PresentationFormat>
  <Paragraphs>42</Paragraphs>
  <Slides>11</Slides>
  <Notes>7</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11</vt:i4>
      </vt:variant>
    </vt:vector>
  </HeadingPairs>
  <TitlesOfParts>
    <vt:vector size="23" baseType="lpstr">
      <vt:lpstr>Arial</vt:lpstr>
      <vt:lpstr>宋体</vt:lpstr>
      <vt:lpstr>Wingdings</vt:lpstr>
      <vt:lpstr>微软雅黑</vt:lpstr>
      <vt:lpstr>华文中宋</vt:lpstr>
      <vt:lpstr>Arial Unicode MS</vt:lpstr>
      <vt:lpstr>Arial Narrow</vt:lpstr>
      <vt:lpstr>Source Sans Pro ExtraLight</vt:lpstr>
      <vt:lpstr>Lato Light</vt:lpstr>
      <vt:lpstr>Segoe Print</vt:lpstr>
      <vt:lpstr>Calibri</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大侠素材铺</dc:title>
  <dc:creator>大侠素材铺</dc:creator>
  <dc:description>大侠素材铺
淘宝店：https://dxpu.taobao.com/</dc:description>
  <cp:lastModifiedBy>mengbin</cp:lastModifiedBy>
  <cp:revision>361</cp:revision>
  <dcterms:created xsi:type="dcterms:W3CDTF">2015-01-15T04:21:00Z</dcterms:created>
  <dcterms:modified xsi:type="dcterms:W3CDTF">2021-09-29T03:00:47Z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2052-11.1.0.10938</vt:lpwstr>
  </property>
  <property fmtid="{D5CDD505-2E9C-101B-9397-08002B2CF9AE}" pid="3" name="ICV">
    <vt:lpwstr>17FD3F0423564F4098BD7DA855B6A688</vt:lpwstr>
  </property>
</Properties>
</file>