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embeddedFontLst>
    <p:embeddedFont>
      <p:font typeface="Noto Sans SC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false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218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false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true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false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true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false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1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false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:notes"/>
          <p:cNvSpPr txBox="true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false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4" name="Google Shape;214;p10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false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:notes"/>
          <p:cNvSpPr txBox="true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false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1" name="Google Shape;231;p11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false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true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false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2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false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true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false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;p3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false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true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false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19;p4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false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true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false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36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false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 txBox="true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false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8" name="Google Shape;148;p6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false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true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false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0" name="Google Shape;160;p7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false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:notes"/>
          <p:cNvSpPr txBox="true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false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9" name="Google Shape;179;p8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false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/>
          <p:cNvSpPr txBox="true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false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5" name="Google Shape;195;p9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false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true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true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true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true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true"/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false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true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true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true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true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true"/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false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true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true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true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true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true"/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false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true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true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true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true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true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false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true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true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true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true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false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true"/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false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true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true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true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true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true"/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false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true"/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false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true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true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true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true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true"/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false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3" name="Google Shape;43;p7"/>
          <p:cNvSpPr txBox="true"/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false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true"/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false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5" name="Google Shape;45;p7"/>
          <p:cNvSpPr txBox="true"/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false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true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true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true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true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true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true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true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true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false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true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false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true"/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false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true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true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true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true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false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true"/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false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true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true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true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true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true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false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true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true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true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image.png"/>
          <p:cNvPicPr preferRelativeResize="false"/>
          <p:nvPr/>
        </p:nvPicPr>
        <p:blipFill rotWithShape="true"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true"/>
          <p:nvPr/>
        </p:nvSpPr>
        <p:spPr>
          <a:xfrm>
            <a:off x="295275" y="1111021"/>
            <a:ext cx="11601450" cy="387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i="0" u="none" strike="noStrike" cap="none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《关于转发辽宁省医疗保障局 辽宁省人力</a:t>
            </a:r>
            <a:endParaRPr lang="en-US" sz="4200" b="1" i="0" u="none" strike="noStrike" cap="none">
              <a:solidFill>
                <a:srgbClr val="004A99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i="0" u="none" strike="noStrike" cap="none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资源和社会保障厅关于规范呼吸系统、</a:t>
            </a:r>
            <a:endParaRPr lang="en-US" sz="4200" b="1" i="0" u="none" strike="noStrike" cap="none">
              <a:solidFill>
                <a:srgbClr val="004A99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i="0" u="none" strike="noStrike" cap="none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体被系统、泌尿系统类等医疗服务</a:t>
            </a:r>
            <a:endParaRPr lang="en-US" sz="4200" b="1" i="0" u="none" strike="noStrike" cap="none">
              <a:solidFill>
                <a:srgbClr val="004A99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i="0" u="none" strike="noStrike" cap="none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价格项目支付政策的通知》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200" b="1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的</a:t>
            </a:r>
            <a:r>
              <a:rPr lang="zh-CN" altLang="en-US" sz="4200" b="1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图示</a:t>
            </a:r>
            <a:r>
              <a:rPr lang="en-US" sz="4200" b="1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解读</a:t>
            </a:r>
            <a:endParaRPr lang="en-US" sz="4200" b="1" i="0" u="none" strike="noStrike" cap="none">
              <a:solidFill>
                <a:schemeClr val="dk1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2" descr="image.png"/>
          <p:cNvPicPr preferRelativeResize="false"/>
          <p:nvPr/>
        </p:nvPicPr>
        <p:blipFill rotWithShape="true"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2" descr="image.png"/>
          <p:cNvPicPr preferRelativeResize="false"/>
          <p:nvPr/>
        </p:nvPicPr>
        <p:blipFill rotWithShape="true">
          <a:blip r:embed="rId2"/>
          <a:srcRect/>
          <a:stretch>
            <a:fillRect/>
          </a:stretch>
        </p:blipFill>
        <p:spPr>
          <a:xfrm>
            <a:off x="571500" y="3134320"/>
            <a:ext cx="2541240" cy="1835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2" descr="image.png"/>
          <p:cNvPicPr preferRelativeResize="false"/>
          <p:nvPr/>
        </p:nvPicPr>
        <p:blipFill rotWithShape="true">
          <a:blip r:embed="rId3"/>
          <a:srcRect/>
          <a:stretch>
            <a:fillRect/>
          </a:stretch>
        </p:blipFill>
        <p:spPr>
          <a:xfrm>
            <a:off x="4698243" y="3042538"/>
            <a:ext cx="2795364" cy="201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 descr="image.png"/>
          <p:cNvPicPr preferRelativeResize="false"/>
          <p:nvPr/>
        </p:nvPicPr>
        <p:blipFill rotWithShape="true">
          <a:blip r:embed="rId2"/>
          <a:srcRect/>
          <a:stretch>
            <a:fillRect/>
          </a:stretch>
        </p:blipFill>
        <p:spPr>
          <a:xfrm>
            <a:off x="9079110" y="3134320"/>
            <a:ext cx="2541240" cy="183564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2"/>
          <p:cNvSpPr/>
          <p:nvPr/>
        </p:nvSpPr>
        <p:spPr>
          <a:xfrm>
            <a:off x="571500" y="4052143"/>
            <a:ext cx="11049000" cy="38100"/>
          </a:xfrm>
          <a:prstGeom prst="rect">
            <a:avLst/>
          </a:prstGeom>
          <a:solidFill>
            <a:srgbClr val="E6F3FF"/>
          </a:solidFill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2"/>
          <p:cNvSpPr txBox="true"/>
          <p:nvPr/>
        </p:nvSpPr>
        <p:spPr>
          <a:xfrm>
            <a:off x="727996" y="3522166"/>
            <a:ext cx="2228247" cy="21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405" b="1" i="0" u="none" strike="noStrike" cap="none">
                <a:solidFill>
                  <a:srgbClr val="000000"/>
                </a:solidFill>
                <a:latin typeface="Noto Sans SC"/>
                <a:ea typeface="Noto Sans SC"/>
                <a:cs typeface="Noto Sans SC"/>
                <a:sym typeface="Noto Sans SC"/>
              </a:rPr>
              <a:t>准备</a:t>
            </a:r>
            <a:r>
              <a:rPr lang="en-US" sz="1405" b="1" i="0" u="none" strike="noStrike" cap="none">
                <a:solidFill>
                  <a:srgbClr val="000000"/>
                </a:solidFill>
                <a:latin typeface="Noto Sans SC"/>
                <a:ea typeface="Noto Sans SC"/>
                <a:cs typeface="Noto Sans SC"/>
                <a:sym typeface="Noto Sans SC"/>
              </a:rPr>
              <a:t>阶段</a:t>
            </a:r>
            <a:endParaRPr lang="en-US" sz="1405" b="1" i="0" u="none" strike="noStrike" cap="none">
              <a:solidFill>
                <a:srgbClr val="000000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22" name="Google Shape;222;p22"/>
          <p:cNvSpPr txBox="true"/>
          <p:nvPr/>
        </p:nvSpPr>
        <p:spPr>
          <a:xfrm>
            <a:off x="781050" y="3960316"/>
            <a:ext cx="212214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各机构进行系统开发与人员培训</a:t>
            </a:r>
            <a:endParaRPr lang="en-US" sz="1500" b="0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23" name="Google Shape;223;p22"/>
          <p:cNvSpPr txBox="true"/>
          <p:nvPr/>
        </p:nvSpPr>
        <p:spPr>
          <a:xfrm>
            <a:off x="4870389" y="3469168"/>
            <a:ext cx="2451072" cy="27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5" b="1" i="0" u="none" strike="noStrike" cap="none">
                <a:solidFill>
                  <a:srgbClr val="20B2AA"/>
                </a:solidFill>
                <a:latin typeface="Noto Sans SC"/>
                <a:ea typeface="Noto Sans SC"/>
                <a:cs typeface="Noto Sans SC"/>
                <a:sym typeface="Noto Sans SC"/>
              </a:rPr>
              <a:t>正式执行</a:t>
            </a:r>
            <a:endParaRPr lang="en-US" sz="1405" b="1" i="0" u="none" strike="noStrike" cap="none">
              <a:solidFill>
                <a:srgbClr val="20B2AA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24" name="Google Shape;224;p22"/>
          <p:cNvSpPr txBox="true"/>
          <p:nvPr/>
        </p:nvSpPr>
        <p:spPr>
          <a:xfrm>
            <a:off x="4928748" y="3951133"/>
            <a:ext cx="2334354" cy="335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2026年4月25日</a:t>
            </a:r>
            <a:endParaRPr lang="en-US" sz="1500" b="1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25" name="Google Shape;225;p22"/>
          <p:cNvSpPr txBox="true"/>
          <p:nvPr/>
        </p:nvSpPr>
        <p:spPr>
          <a:xfrm>
            <a:off x="9235607" y="3522166"/>
            <a:ext cx="2228247" cy="21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405" b="1" i="0" u="none" strike="noStrike" cap="none">
                <a:solidFill>
                  <a:srgbClr val="000000"/>
                </a:solidFill>
                <a:latin typeface="Noto Sans SC"/>
                <a:ea typeface="Noto Sans SC"/>
                <a:cs typeface="Noto Sans SC"/>
                <a:sym typeface="Noto Sans SC"/>
              </a:rPr>
              <a:t>执行</a:t>
            </a:r>
            <a:r>
              <a:rPr lang="en-US" sz="1405" b="1" i="0" u="none" strike="noStrike" cap="none">
                <a:solidFill>
                  <a:srgbClr val="000000"/>
                </a:solidFill>
                <a:latin typeface="Noto Sans SC"/>
                <a:ea typeface="Noto Sans SC"/>
                <a:cs typeface="Noto Sans SC"/>
                <a:sym typeface="Noto Sans SC"/>
              </a:rPr>
              <a:t>新规</a:t>
            </a:r>
            <a:endParaRPr lang="en-US" sz="1405" b="1" i="0" u="none" strike="noStrike" cap="none">
              <a:solidFill>
                <a:srgbClr val="000000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26" name="Google Shape;226;p22"/>
          <p:cNvSpPr txBox="true"/>
          <p:nvPr/>
        </p:nvSpPr>
        <p:spPr>
          <a:xfrm>
            <a:off x="9288660" y="3960316"/>
            <a:ext cx="2122140" cy="738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国家和省后续如有新规定，按新规定执行。</a:t>
            </a:r>
            <a:endParaRPr lang="en-US" sz="1500" b="0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27" name="Google Shape;227;p22"/>
          <p:cNvSpPr txBox="true"/>
          <p:nvPr/>
        </p:nvSpPr>
        <p:spPr>
          <a:xfrm>
            <a:off x="762000" y="903535"/>
            <a:ext cx="1140142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政策执行关键节点</a:t>
            </a:r>
            <a:endParaRPr lang="en-US" sz="3150" b="1" i="0" u="none" strike="noStrike" cap="none">
              <a:solidFill>
                <a:srgbClr val="004A99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28" name="Google Shape;228;p22"/>
          <p:cNvSpPr/>
          <p:nvPr/>
        </p:nvSpPr>
        <p:spPr>
          <a:xfrm>
            <a:off x="571500" y="903535"/>
            <a:ext cx="76200" cy="533400"/>
          </a:xfrm>
          <a:prstGeom prst="rect">
            <a:avLst/>
          </a:prstGeom>
          <a:solidFill>
            <a:srgbClr val="004A99"/>
          </a:solidFill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3" descr="image.png"/>
          <p:cNvPicPr preferRelativeResize="false"/>
          <p:nvPr/>
        </p:nvPicPr>
        <p:blipFill rotWithShape="true"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3" descr="image.png"/>
          <p:cNvPicPr preferRelativeResize="false"/>
          <p:nvPr/>
        </p:nvPicPr>
        <p:blipFill rotWithShape="true">
          <a:blip r:embed="rId2"/>
          <a:srcRect/>
          <a:stretch>
            <a:fillRect/>
          </a:stretch>
        </p:blipFill>
        <p:spPr>
          <a:xfrm>
            <a:off x="571500" y="2409080"/>
            <a:ext cx="3333750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3" descr="image.png"/>
          <p:cNvPicPr preferRelativeResize="false"/>
          <p:nvPr/>
        </p:nvPicPr>
        <p:blipFill rotWithShape="true">
          <a:blip r:embed="rId3"/>
          <a:srcRect/>
          <a:stretch>
            <a:fillRect/>
          </a:stretch>
        </p:blipFill>
        <p:spPr>
          <a:xfrm>
            <a:off x="6334125" y="2304305"/>
            <a:ext cx="5286375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3" descr="image.png"/>
          <p:cNvPicPr preferRelativeResize="false"/>
          <p:nvPr/>
        </p:nvPicPr>
        <p:blipFill rotWithShape="true">
          <a:blip r:embed="rId3"/>
          <a:srcRect/>
          <a:stretch>
            <a:fillRect/>
          </a:stretch>
        </p:blipFill>
        <p:spPr>
          <a:xfrm>
            <a:off x="6334125" y="4171205"/>
            <a:ext cx="5286375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3"/>
          <p:cNvSpPr txBox="true"/>
          <p:nvPr/>
        </p:nvSpPr>
        <p:spPr>
          <a:xfrm>
            <a:off x="6677025" y="2837705"/>
            <a:ext cx="4600575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致参保人：</a:t>
            </a:r>
            <a:r>
              <a:rPr lang="en-US" sz="150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住院前建议向医保办咨询报销比例；选择单人间前务必确认自费金额。</a:t>
            </a:r>
            <a:endParaRPr lang="en-US" sz="1500" b="0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39" name="Google Shape;239;p23"/>
          <p:cNvSpPr txBox="true"/>
          <p:nvPr/>
        </p:nvSpPr>
        <p:spPr>
          <a:xfrm>
            <a:off x="6677025" y="4704605"/>
            <a:ext cx="4600575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致医疗机构：</a:t>
            </a:r>
            <a:r>
              <a:rPr lang="en-US" sz="150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严格落实</a:t>
            </a:r>
            <a:r>
              <a:rPr lang="en-US" sz="1500" b="1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告知义务</a:t>
            </a:r>
            <a:r>
              <a:rPr lang="en-US" sz="150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，入住单人间前需签署书面告知书，确保患者知情同意。</a:t>
            </a:r>
            <a:endParaRPr lang="en-US" sz="1500" b="0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40" name="Google Shape;240;p23"/>
          <p:cNvSpPr txBox="true"/>
          <p:nvPr/>
        </p:nvSpPr>
        <p:spPr>
          <a:xfrm>
            <a:off x="762000" y="903535"/>
            <a:ext cx="11401425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温馨提示与告知义务</a:t>
            </a:r>
            <a:endParaRPr lang="en-US" sz="3150" b="1" i="0" u="none" strike="noStrike" cap="none">
              <a:solidFill>
                <a:srgbClr val="004A99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41" name="Google Shape;241;p23"/>
          <p:cNvSpPr/>
          <p:nvPr/>
        </p:nvSpPr>
        <p:spPr>
          <a:xfrm>
            <a:off x="571500" y="903535"/>
            <a:ext cx="76200" cy="581025"/>
          </a:xfrm>
          <a:prstGeom prst="rect">
            <a:avLst/>
          </a:prstGeom>
          <a:solidFill>
            <a:srgbClr val="004A99"/>
          </a:solidFill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4" descr="image.png"/>
          <p:cNvPicPr preferRelativeResize="false"/>
          <p:nvPr/>
        </p:nvPicPr>
        <p:blipFill rotWithShape="true"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 descr="image.png"/>
          <p:cNvPicPr preferRelativeResize="false"/>
          <p:nvPr/>
        </p:nvPicPr>
        <p:blipFill rotWithShape="true">
          <a:blip r:embed="rId2"/>
          <a:srcRect/>
          <a:stretch>
            <a:fillRect/>
          </a:stretch>
        </p:blipFill>
        <p:spPr>
          <a:xfrm>
            <a:off x="6334125" y="2170955"/>
            <a:ext cx="5286375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true"/>
          <p:nvPr/>
        </p:nvSpPr>
        <p:spPr>
          <a:xfrm>
            <a:off x="571500" y="2590055"/>
            <a:ext cx="5286375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落实国家指令：</a:t>
            </a:r>
            <a:r>
              <a:rPr lang="en-US" sz="150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对呼吸、体被、泌尿系统三项国家立项指南进行落地实施。</a:t>
            </a:r>
            <a:endParaRPr lang="en-US" sz="1500" b="0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95" name="Google Shape;95;p14"/>
          <p:cNvSpPr txBox="true"/>
          <p:nvPr/>
        </p:nvSpPr>
        <p:spPr>
          <a:xfrm>
            <a:off x="571500" y="3390155"/>
            <a:ext cx="5286375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省级统筹规范：</a:t>
            </a:r>
            <a:r>
              <a:rPr lang="en-US" sz="150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结合辽宁省实际，统一规范医疗服务项目医保支付类别。</a:t>
            </a:r>
            <a:endParaRPr lang="en-US" sz="1500" b="0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96" name="Google Shape;96;p14"/>
          <p:cNvSpPr txBox="true"/>
          <p:nvPr/>
        </p:nvSpPr>
        <p:spPr>
          <a:xfrm>
            <a:off x="571500" y="4190255"/>
            <a:ext cx="528637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核心目标：</a:t>
            </a:r>
            <a:endParaRPr lang="en-US" sz="1500" b="1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pic>
        <p:nvPicPr>
          <p:cNvPr id="97" name="Google Shape;97;p14" descr="image.png"/>
          <p:cNvPicPr preferRelativeResize="false"/>
          <p:nvPr/>
        </p:nvPicPr>
        <p:blipFill rotWithShape="true">
          <a:blip r:embed="rId3"/>
          <a:srcRect/>
          <a:stretch>
            <a:fillRect/>
          </a:stretch>
        </p:blipFill>
        <p:spPr>
          <a:xfrm>
            <a:off x="6334125" y="2170955"/>
            <a:ext cx="5286375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true"/>
          <p:nvPr/>
        </p:nvSpPr>
        <p:spPr>
          <a:xfrm>
            <a:off x="571500" y="4685555"/>
            <a:ext cx="528637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5750" tIns="0" rIns="0" bIns="0" anchor="t" anchorCtr="fals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规范医疗服务行为</a:t>
            </a:r>
            <a:endParaRPr lang="en-US" sz="1500" b="0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99" name="Google Shape;99;p14"/>
          <p:cNvSpPr txBox="true"/>
          <p:nvPr/>
        </p:nvSpPr>
        <p:spPr>
          <a:xfrm>
            <a:off x="571500" y="4990355"/>
            <a:ext cx="528637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5750" tIns="0" rIns="0" bIns="0" anchor="t" anchorCtr="fals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明确医保报销标准</a:t>
            </a:r>
            <a:endParaRPr lang="en-US" sz="1500" b="0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00" name="Google Shape;100;p14"/>
          <p:cNvSpPr txBox="true"/>
          <p:nvPr/>
        </p:nvSpPr>
        <p:spPr>
          <a:xfrm>
            <a:off x="571500" y="5295155"/>
            <a:ext cx="528637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5750" tIns="0" rIns="0" bIns="0" anchor="t" anchorCtr="fals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确保基金安全高效</a:t>
            </a:r>
            <a:endParaRPr lang="en-US" sz="1500" b="0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pic>
        <p:nvPicPr>
          <p:cNvPr id="101" name="Google Shape;101;p14" descr="image.png"/>
          <p:cNvPicPr preferRelativeResize="false"/>
          <p:nvPr/>
        </p:nvPicPr>
        <p:blipFill rotWithShape="true">
          <a:blip r:embed="rId4"/>
          <a:srcRect/>
          <a:stretch>
            <a:fillRect/>
          </a:stretch>
        </p:blipFill>
        <p:spPr>
          <a:xfrm>
            <a:off x="571500" y="4747468"/>
            <a:ext cx="19050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 descr="image.png"/>
          <p:cNvPicPr preferRelativeResize="false"/>
          <p:nvPr/>
        </p:nvPicPr>
        <p:blipFill rotWithShape="true">
          <a:blip r:embed="rId4"/>
          <a:srcRect/>
          <a:stretch>
            <a:fillRect/>
          </a:stretch>
        </p:blipFill>
        <p:spPr>
          <a:xfrm>
            <a:off x="571500" y="5052268"/>
            <a:ext cx="19050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 descr="image.png"/>
          <p:cNvPicPr preferRelativeResize="false"/>
          <p:nvPr/>
        </p:nvPicPr>
        <p:blipFill rotWithShape="true">
          <a:blip r:embed="rId4"/>
          <a:srcRect/>
          <a:stretch>
            <a:fillRect/>
          </a:stretch>
        </p:blipFill>
        <p:spPr>
          <a:xfrm>
            <a:off x="571500" y="5357068"/>
            <a:ext cx="190500" cy="2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4"/>
          <p:cNvSpPr txBox="true"/>
          <p:nvPr/>
        </p:nvSpPr>
        <p:spPr>
          <a:xfrm>
            <a:off x="762000" y="903535"/>
            <a:ext cx="11401425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政策背景与目的</a:t>
            </a:r>
            <a:endParaRPr lang="en-US" sz="3150" b="1" i="0" u="none" strike="noStrike" cap="none">
              <a:solidFill>
                <a:srgbClr val="004A99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05" name="Google Shape;105;p14"/>
          <p:cNvSpPr/>
          <p:nvPr/>
        </p:nvSpPr>
        <p:spPr>
          <a:xfrm>
            <a:off x="571500" y="903535"/>
            <a:ext cx="76200" cy="581025"/>
          </a:xfrm>
          <a:prstGeom prst="rect">
            <a:avLst/>
          </a:prstGeom>
          <a:solidFill>
            <a:srgbClr val="004A99"/>
          </a:solidFill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5" descr="image.png"/>
          <p:cNvPicPr preferRelativeResize="false"/>
          <p:nvPr/>
        </p:nvPicPr>
        <p:blipFill rotWithShape="true"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5"/>
          <p:cNvSpPr txBox="true"/>
          <p:nvPr/>
        </p:nvSpPr>
        <p:spPr>
          <a:xfrm>
            <a:off x="571500" y="3242518"/>
            <a:ext cx="5286375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0" b="1" i="0" u="none" strike="noStrike" cap="none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161</a:t>
            </a:r>
            <a:endParaRPr lang="en-US" sz="10500" b="1" i="0" u="none" strike="noStrike" cap="none">
              <a:solidFill>
                <a:srgbClr val="004A99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12" name="Google Shape;112;p15"/>
          <p:cNvSpPr txBox="true"/>
          <p:nvPr/>
        </p:nvSpPr>
        <p:spPr>
          <a:xfrm>
            <a:off x="901700" y="4675078"/>
            <a:ext cx="5286375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4A5568"/>
                </a:solidFill>
                <a:latin typeface="Noto Sans SC"/>
                <a:ea typeface="Noto Sans SC"/>
                <a:cs typeface="Noto Sans SC"/>
                <a:sym typeface="Noto Sans SC"/>
              </a:rPr>
              <a:t>新增项目总数</a:t>
            </a:r>
            <a:endParaRPr lang="en-US" sz="1800" b="1" i="0" u="none" strike="noStrike" cap="none">
              <a:solidFill>
                <a:srgbClr val="4A5568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13" name="Google Shape;113;p15"/>
          <p:cNvSpPr txBox="true"/>
          <p:nvPr/>
        </p:nvSpPr>
        <p:spPr>
          <a:xfrm>
            <a:off x="6334125" y="3442245"/>
            <a:ext cx="5550693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5" b="1" i="0" u="none" strike="noStrike" cap="none">
                <a:solidFill>
                  <a:srgbClr val="000000"/>
                </a:solidFill>
                <a:latin typeface="Noto Sans SC"/>
                <a:ea typeface="Noto Sans SC"/>
                <a:cs typeface="Noto Sans SC"/>
                <a:sym typeface="Noto Sans SC"/>
              </a:rPr>
              <a:t>涉及保险范围：</a:t>
            </a:r>
            <a:endParaRPr lang="en-US" sz="1405" b="1" i="0" u="none" strike="noStrike" cap="none">
              <a:solidFill>
                <a:srgbClr val="000000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14" name="Google Shape;114;p15"/>
          <p:cNvSpPr txBox="true"/>
          <p:nvPr/>
        </p:nvSpPr>
        <p:spPr>
          <a:xfrm>
            <a:off x="6334125" y="3928020"/>
            <a:ext cx="5286375" cy="73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辽宁省基本医疗保险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 工伤保险支付范围</a:t>
            </a:r>
            <a:endParaRPr lang="en-US" sz="1800" b="1" i="0" u="none" strike="noStrike" cap="none">
              <a:solidFill>
                <a:srgbClr val="004A99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15" name="Google Shape;115;p15"/>
          <p:cNvSpPr txBox="true"/>
          <p:nvPr/>
        </p:nvSpPr>
        <p:spPr>
          <a:xfrm>
            <a:off x="762000" y="903535"/>
            <a:ext cx="11401425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新增纳入支付范围项目概览</a:t>
            </a:r>
            <a:endParaRPr lang="en-US" sz="3150" b="1" i="0" u="none" strike="noStrike" cap="none">
              <a:solidFill>
                <a:srgbClr val="004A99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16" name="Google Shape;116;p15"/>
          <p:cNvSpPr/>
          <p:nvPr/>
        </p:nvSpPr>
        <p:spPr>
          <a:xfrm>
            <a:off x="571500" y="903535"/>
            <a:ext cx="76200" cy="581025"/>
          </a:xfrm>
          <a:prstGeom prst="rect">
            <a:avLst/>
          </a:prstGeom>
          <a:solidFill>
            <a:srgbClr val="004A99"/>
          </a:solidFill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6" descr="image.png"/>
          <p:cNvPicPr preferRelativeResize="false"/>
          <p:nvPr/>
        </p:nvPicPr>
        <p:blipFill rotWithShape="true"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 descr="image.png"/>
          <p:cNvPicPr preferRelativeResize="false"/>
          <p:nvPr/>
        </p:nvPicPr>
        <p:blipFill rotWithShape="true">
          <a:blip r:embed="rId2"/>
          <a:srcRect/>
          <a:stretch>
            <a:fillRect/>
          </a:stretch>
        </p:blipFill>
        <p:spPr>
          <a:xfrm>
            <a:off x="571500" y="2413843"/>
            <a:ext cx="5286375" cy="3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 descr="image.png"/>
          <p:cNvPicPr preferRelativeResize="false"/>
          <p:nvPr/>
        </p:nvPicPr>
        <p:blipFill rotWithShape="true">
          <a:blip r:embed="rId3"/>
          <a:srcRect/>
          <a:stretch>
            <a:fillRect/>
          </a:stretch>
        </p:blipFill>
        <p:spPr>
          <a:xfrm>
            <a:off x="6334125" y="2413843"/>
            <a:ext cx="5286375" cy="332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 txBox="true"/>
          <p:nvPr/>
        </p:nvSpPr>
        <p:spPr>
          <a:xfrm>
            <a:off x="914400" y="3556843"/>
            <a:ext cx="4830603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 i="0" u="none" strike="noStrike" cap="none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甲类项目 (93个)</a:t>
            </a:r>
            <a:endParaRPr lang="en-US" sz="1950" b="1" i="0" u="none" strike="noStrike" cap="none">
              <a:solidFill>
                <a:srgbClr val="004A99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25" name="Google Shape;125;p16"/>
          <p:cNvSpPr txBox="true"/>
          <p:nvPr/>
        </p:nvSpPr>
        <p:spPr>
          <a:xfrm>
            <a:off x="914400" y="4099768"/>
            <a:ext cx="460057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代表项目：</a:t>
            </a:r>
            <a:r>
              <a:rPr lang="en-US" sz="150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肺容积检查费等</a:t>
            </a:r>
            <a:endParaRPr lang="en-US" sz="1500" b="0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26" name="Google Shape;126;p16"/>
          <p:cNvSpPr txBox="true"/>
          <p:nvPr/>
        </p:nvSpPr>
        <p:spPr>
          <a:xfrm>
            <a:off x="914400" y="4595068"/>
            <a:ext cx="4600575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政策：</a:t>
            </a:r>
            <a:r>
              <a:rPr lang="en-US" sz="150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全额纳入报销计算基数，按医保比例报销，个人无需先行自付。</a:t>
            </a:r>
            <a:endParaRPr lang="en-US" sz="1500" b="0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27" name="Google Shape;127;p16"/>
          <p:cNvSpPr txBox="true"/>
          <p:nvPr/>
        </p:nvSpPr>
        <p:spPr>
          <a:xfrm>
            <a:off x="6677025" y="3556843"/>
            <a:ext cx="4830603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 i="0" u="none" strike="noStrike" cap="none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乙类项目 (68个)</a:t>
            </a:r>
            <a:endParaRPr lang="en-US" sz="1950" b="1" i="0" u="none" strike="noStrike" cap="none">
              <a:solidFill>
                <a:srgbClr val="004A99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28" name="Google Shape;128;p16"/>
          <p:cNvSpPr txBox="true"/>
          <p:nvPr/>
        </p:nvSpPr>
        <p:spPr>
          <a:xfrm>
            <a:off x="6677025" y="4099768"/>
            <a:ext cx="460057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代表项目：</a:t>
            </a:r>
            <a:r>
              <a:rPr lang="en-US" sz="150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尿流动力学检查费等</a:t>
            </a:r>
            <a:endParaRPr lang="en-US" sz="1500" b="0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29" name="Google Shape;129;p16"/>
          <p:cNvSpPr txBox="true"/>
          <p:nvPr/>
        </p:nvSpPr>
        <p:spPr>
          <a:xfrm>
            <a:off x="6677025" y="4595068"/>
            <a:ext cx="4600575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政策：</a:t>
            </a:r>
            <a:r>
              <a:rPr lang="en-US" sz="150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个人需先自付一定比例，剩余部分再按医保政策规定报销。</a:t>
            </a:r>
            <a:endParaRPr lang="en-US" sz="1500" b="0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pic>
        <p:nvPicPr>
          <p:cNvPr id="130" name="Google Shape;130;p16" descr="image.png"/>
          <p:cNvPicPr preferRelativeResize="false"/>
          <p:nvPr/>
        </p:nvPicPr>
        <p:blipFill rotWithShape="true">
          <a:blip r:embed="rId4"/>
          <a:srcRect/>
          <a:stretch>
            <a:fillRect/>
          </a:stretch>
        </p:blipFill>
        <p:spPr>
          <a:xfrm>
            <a:off x="914400" y="2861518"/>
            <a:ext cx="3810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 descr="image.png"/>
          <p:cNvPicPr preferRelativeResize="false"/>
          <p:nvPr/>
        </p:nvPicPr>
        <p:blipFill rotWithShape="true">
          <a:blip r:embed="rId5"/>
          <a:srcRect/>
          <a:stretch>
            <a:fillRect/>
          </a:stretch>
        </p:blipFill>
        <p:spPr>
          <a:xfrm>
            <a:off x="6677025" y="2861518"/>
            <a:ext cx="28575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 txBox="true"/>
          <p:nvPr/>
        </p:nvSpPr>
        <p:spPr>
          <a:xfrm>
            <a:off x="762000" y="903535"/>
            <a:ext cx="11401425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甲乙类项目详细分类</a:t>
            </a:r>
            <a:endParaRPr lang="en-US" sz="3150" b="1" i="0" u="none" strike="noStrike" cap="none">
              <a:solidFill>
                <a:srgbClr val="004A99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571500" y="903535"/>
            <a:ext cx="76200" cy="581025"/>
          </a:xfrm>
          <a:prstGeom prst="rect">
            <a:avLst/>
          </a:prstGeom>
          <a:solidFill>
            <a:srgbClr val="004A99"/>
          </a:solidFill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 descr="image.png"/>
          <p:cNvPicPr preferRelativeResize="false"/>
          <p:nvPr/>
        </p:nvPicPr>
        <p:blipFill rotWithShape="true"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 descr="image.png"/>
          <p:cNvPicPr preferRelativeResize="false"/>
          <p:nvPr/>
        </p:nvPicPr>
        <p:blipFill rotWithShape="true">
          <a:blip r:embed="rId2"/>
          <a:srcRect/>
          <a:stretch>
            <a:fillRect/>
          </a:stretch>
        </p:blipFill>
        <p:spPr>
          <a:xfrm>
            <a:off x="571500" y="1865560"/>
            <a:ext cx="4953000" cy="269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7"/>
          <p:cNvSpPr txBox="true"/>
          <p:nvPr/>
        </p:nvSpPr>
        <p:spPr>
          <a:xfrm>
            <a:off x="571500" y="903535"/>
            <a:ext cx="5200650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重要调整：床位费变更</a:t>
            </a:r>
            <a:endParaRPr lang="en-US" sz="3150" b="1" i="0" u="none" strike="noStrike" cap="none">
              <a:solidFill>
                <a:srgbClr val="004A99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pic>
        <p:nvPicPr>
          <p:cNvPr id="141" name="Google Shape;141;p17" descr="image.png"/>
          <p:cNvPicPr preferRelativeResize="false"/>
          <p:nvPr/>
        </p:nvPicPr>
        <p:blipFill rotWithShape="true">
          <a:blip r:embed="rId3"/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true"/>
          <p:nvPr/>
        </p:nvSpPr>
        <p:spPr>
          <a:xfrm>
            <a:off x="857250" y="2329606"/>
            <a:ext cx="4600575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975" tIns="0" rIns="0" bIns="0" anchor="t" anchorCtr="fals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5" b="1" i="0" u="none" strike="noStrike" cap="none">
                <a:solidFill>
                  <a:srgbClr val="D9534F"/>
                </a:solidFill>
                <a:latin typeface="Noto Sans SC"/>
                <a:ea typeface="Noto Sans SC"/>
                <a:cs typeface="Noto Sans SC"/>
                <a:sym typeface="Noto Sans SC"/>
              </a:rPr>
              <a:t>床位费（单人间）</a:t>
            </a:r>
            <a:endParaRPr lang="en-US" sz="1405" b="1" i="0" u="none" strike="noStrike" cap="none">
              <a:solidFill>
                <a:srgbClr val="D9534F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43" name="Google Shape;143;p17"/>
          <p:cNvSpPr txBox="true"/>
          <p:nvPr/>
        </p:nvSpPr>
        <p:spPr>
          <a:xfrm>
            <a:off x="857250" y="2834431"/>
            <a:ext cx="4381500" cy="39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医保类别调整为：</a:t>
            </a:r>
            <a:r>
              <a:rPr lang="en-US" sz="195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丙类</a:t>
            </a:r>
            <a:endParaRPr lang="en-US" sz="1950" b="0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44" name="Google Shape;144;p17"/>
          <p:cNvSpPr txBox="true"/>
          <p:nvPr/>
        </p:nvSpPr>
        <p:spPr>
          <a:xfrm>
            <a:off x="857250" y="3478262"/>
            <a:ext cx="43815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含义：</a:t>
            </a:r>
            <a:r>
              <a:rPr lang="en-US" sz="150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医保基金不予支付，费用需由患者完全自费。若患者选择单人间，需自行承担该床位费。</a:t>
            </a:r>
            <a:endParaRPr lang="en-US" sz="1500" b="0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pic>
        <p:nvPicPr>
          <p:cNvPr id="145" name="Google Shape;145;p17" descr="image.png"/>
          <p:cNvPicPr preferRelativeResize="false"/>
          <p:nvPr/>
        </p:nvPicPr>
        <p:blipFill rotWithShape="true">
          <a:blip r:embed="rId4"/>
          <a:srcRect/>
          <a:stretch>
            <a:fillRect/>
          </a:stretch>
        </p:blipFill>
        <p:spPr>
          <a:xfrm>
            <a:off x="857250" y="2386756"/>
            <a:ext cx="180975" cy="178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8" descr="image.png"/>
          <p:cNvPicPr preferRelativeResize="false"/>
          <p:nvPr/>
        </p:nvPicPr>
        <p:blipFill rotWithShape="true"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 descr="image.png"/>
          <p:cNvPicPr preferRelativeResize="false"/>
          <p:nvPr/>
        </p:nvPicPr>
        <p:blipFill rotWithShape="true">
          <a:blip r:embed="rId2"/>
          <a:srcRect/>
          <a:stretch>
            <a:fillRect/>
          </a:stretch>
        </p:blipFill>
        <p:spPr>
          <a:xfrm>
            <a:off x="1538605" y="1865630"/>
            <a:ext cx="9070975" cy="442087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8"/>
          <p:cNvSpPr txBox="true"/>
          <p:nvPr/>
        </p:nvSpPr>
        <p:spPr>
          <a:xfrm>
            <a:off x="1965483" y="2465635"/>
            <a:ext cx="8261032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9075" tIns="0" rIns="0" bIns="0" anchor="t" anchorCtr="fals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 i="0" u="none" strike="noStrike" cap="none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沿用管理政策</a:t>
            </a:r>
            <a:endParaRPr lang="en-US" sz="1950" b="1" i="0" u="none" strike="noStrike" cap="none">
              <a:solidFill>
                <a:srgbClr val="004A99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53" name="Google Shape;153;p18"/>
          <p:cNvSpPr txBox="true"/>
          <p:nvPr/>
        </p:nvSpPr>
        <p:spPr>
          <a:xfrm>
            <a:off x="2162175" y="3008560"/>
            <a:ext cx="786765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上述新增项目的具体管理措施（如报销比例、起付线等）严格执行现有目录通知：</a:t>
            </a:r>
            <a:endParaRPr lang="en-US" sz="1500" b="0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54" name="Google Shape;154;p18"/>
          <p:cNvSpPr txBox="true"/>
          <p:nvPr/>
        </p:nvSpPr>
        <p:spPr>
          <a:xfrm>
            <a:off x="2162175" y="3724910"/>
            <a:ext cx="8063865" cy="83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《关于调整辽宁省基本医疗保险、工伤保险和生育保险医疗服务项目</a:t>
            </a:r>
            <a:r>
              <a:rPr lang="zh-CN" altLang="en-US" sz="1800" b="1" i="0" u="none" strike="noStrike" cap="none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目</a:t>
            </a:r>
            <a:r>
              <a:rPr lang="en-US" sz="1800" b="1" i="0" u="none" strike="noStrike" cap="none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录的通知》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(辽医保〔2023〕33号)</a:t>
            </a:r>
            <a:endParaRPr lang="en-US" sz="1800" b="1" i="0" u="none" strike="noStrike" cap="none">
              <a:solidFill>
                <a:srgbClr val="004A99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pic>
        <p:nvPicPr>
          <p:cNvPr id="155" name="Google Shape;155;p18" descr="image.png"/>
          <p:cNvPicPr preferRelativeResize="false"/>
          <p:nvPr/>
        </p:nvPicPr>
        <p:blipFill rotWithShape="true">
          <a:blip r:embed="rId3"/>
          <a:srcRect/>
          <a:stretch>
            <a:fillRect/>
          </a:stretch>
        </p:blipFill>
        <p:spPr>
          <a:xfrm>
            <a:off x="5214937" y="2541835"/>
            <a:ext cx="219075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8"/>
          <p:cNvSpPr txBox="true"/>
          <p:nvPr/>
        </p:nvSpPr>
        <p:spPr>
          <a:xfrm>
            <a:off x="762000" y="903535"/>
            <a:ext cx="11401425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具体执行与管理规则</a:t>
            </a:r>
            <a:endParaRPr lang="en-US" sz="3150" b="1" i="0" u="none" strike="noStrike" cap="none">
              <a:solidFill>
                <a:srgbClr val="004A99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57" name="Google Shape;157;p18"/>
          <p:cNvSpPr/>
          <p:nvPr/>
        </p:nvSpPr>
        <p:spPr>
          <a:xfrm>
            <a:off x="571500" y="903535"/>
            <a:ext cx="76200" cy="581025"/>
          </a:xfrm>
          <a:prstGeom prst="rect">
            <a:avLst/>
          </a:prstGeom>
          <a:solidFill>
            <a:srgbClr val="004A99"/>
          </a:solidFill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9" descr="image.png"/>
          <p:cNvPicPr preferRelativeResize="false"/>
          <p:nvPr/>
        </p:nvPicPr>
        <p:blipFill rotWithShape="true"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 descr="image.png"/>
          <p:cNvPicPr preferRelativeResize="false"/>
          <p:nvPr/>
        </p:nvPicPr>
        <p:blipFill rotWithShape="true">
          <a:blip r:embed="rId2"/>
          <a:srcRect/>
          <a:stretch>
            <a:fillRect/>
          </a:stretch>
        </p:blipFill>
        <p:spPr>
          <a:xfrm>
            <a:off x="571500" y="2509093"/>
            <a:ext cx="3492549" cy="31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 descr="image.png"/>
          <p:cNvPicPr preferRelativeResize="false"/>
          <p:nvPr/>
        </p:nvPicPr>
        <p:blipFill rotWithShape="true">
          <a:blip r:embed="rId3"/>
          <a:srcRect/>
          <a:stretch>
            <a:fillRect/>
          </a:stretch>
        </p:blipFill>
        <p:spPr>
          <a:xfrm>
            <a:off x="4349799" y="2509093"/>
            <a:ext cx="3492549" cy="31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 descr="image.png"/>
          <p:cNvPicPr preferRelativeResize="false"/>
          <p:nvPr/>
        </p:nvPicPr>
        <p:blipFill rotWithShape="true">
          <a:blip r:embed="rId4"/>
          <a:srcRect/>
          <a:stretch>
            <a:fillRect/>
          </a:stretch>
        </p:blipFill>
        <p:spPr>
          <a:xfrm>
            <a:off x="8128099" y="2509093"/>
            <a:ext cx="3492549" cy="313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9"/>
          <p:cNvSpPr txBox="true"/>
          <p:nvPr/>
        </p:nvSpPr>
        <p:spPr>
          <a:xfrm>
            <a:off x="914400" y="3922603"/>
            <a:ext cx="280674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进行肺容积、尿流动力学等161个新增项目时，可直接享受医保报销待遇。</a:t>
            </a:r>
            <a:endParaRPr lang="en-US" sz="1500" b="0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69" name="Google Shape;169;p19"/>
          <p:cNvSpPr txBox="true"/>
          <p:nvPr/>
        </p:nvSpPr>
        <p:spPr>
          <a:xfrm>
            <a:off x="4692699" y="3889583"/>
            <a:ext cx="2806749" cy="738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甲类全额纳入，乙类需个人先负担一部分，报销更为透明清晰。</a:t>
            </a:r>
            <a:endParaRPr lang="en-US" sz="1500" b="0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71" name="Google Shape;171;p19"/>
          <p:cNvSpPr txBox="true"/>
          <p:nvPr/>
        </p:nvSpPr>
        <p:spPr>
          <a:xfrm>
            <a:off x="8470999" y="3856563"/>
            <a:ext cx="280674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若入住单人间，床位费需完全自费。这一政策点需参保人提前知晓并选择。</a:t>
            </a:r>
            <a:endParaRPr lang="en-US" sz="1500" b="0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pic>
        <p:nvPicPr>
          <p:cNvPr id="172" name="Google Shape;172;p19" descr="image.png"/>
          <p:cNvPicPr preferRelativeResize="false"/>
          <p:nvPr/>
        </p:nvPicPr>
        <p:blipFill rotWithShape="true">
          <a:blip r:embed="rId5"/>
          <a:srcRect/>
          <a:stretch>
            <a:fillRect/>
          </a:stretch>
        </p:blipFill>
        <p:spPr>
          <a:xfrm>
            <a:off x="914400" y="2956768"/>
            <a:ext cx="47625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9" descr="image.png"/>
          <p:cNvPicPr preferRelativeResize="false"/>
          <p:nvPr/>
        </p:nvPicPr>
        <p:blipFill rotWithShape="true">
          <a:blip r:embed="rId6"/>
          <a:srcRect/>
          <a:stretch>
            <a:fillRect/>
          </a:stretch>
        </p:blipFill>
        <p:spPr>
          <a:xfrm>
            <a:off x="4692699" y="2956768"/>
            <a:ext cx="3810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 descr="image.png"/>
          <p:cNvPicPr preferRelativeResize="false"/>
          <p:nvPr/>
        </p:nvPicPr>
        <p:blipFill rotWithShape="true">
          <a:blip r:embed="rId7"/>
          <a:srcRect/>
          <a:stretch>
            <a:fillRect/>
          </a:stretch>
        </p:blipFill>
        <p:spPr>
          <a:xfrm>
            <a:off x="8470999" y="2956768"/>
            <a:ext cx="47625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9"/>
          <p:cNvSpPr txBox="true"/>
          <p:nvPr/>
        </p:nvSpPr>
        <p:spPr>
          <a:xfrm>
            <a:off x="762000" y="903535"/>
            <a:ext cx="11401425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对参保人的影响分析</a:t>
            </a:r>
            <a:endParaRPr lang="en-US" sz="3150" b="1" i="0" u="none" strike="noStrike" cap="none">
              <a:solidFill>
                <a:srgbClr val="004A99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76" name="Google Shape;176;p19"/>
          <p:cNvSpPr/>
          <p:nvPr/>
        </p:nvSpPr>
        <p:spPr>
          <a:xfrm>
            <a:off x="571500" y="903535"/>
            <a:ext cx="76200" cy="581025"/>
          </a:xfrm>
          <a:prstGeom prst="rect">
            <a:avLst/>
          </a:prstGeom>
          <a:solidFill>
            <a:srgbClr val="004A99"/>
          </a:solidFill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0" descr="image.png"/>
          <p:cNvPicPr preferRelativeResize="false"/>
          <p:nvPr/>
        </p:nvPicPr>
        <p:blipFill rotWithShape="true"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0" descr="image.png"/>
          <p:cNvPicPr preferRelativeResize="false"/>
          <p:nvPr/>
        </p:nvPicPr>
        <p:blipFill rotWithShape="true">
          <a:blip r:embed="rId2"/>
          <a:srcRect/>
          <a:stretch>
            <a:fillRect/>
          </a:stretch>
        </p:blipFill>
        <p:spPr>
          <a:xfrm>
            <a:off x="6334125" y="2170955"/>
            <a:ext cx="5286375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0"/>
          <p:cNvSpPr txBox="true"/>
          <p:nvPr/>
        </p:nvSpPr>
        <p:spPr>
          <a:xfrm>
            <a:off x="571500" y="3204418"/>
            <a:ext cx="5550693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5" b="1" i="0" u="none" strike="noStrike" cap="none">
                <a:solidFill>
                  <a:srgbClr val="000000"/>
                </a:solidFill>
                <a:latin typeface="Noto Sans SC"/>
                <a:ea typeface="Noto Sans SC"/>
                <a:cs typeface="Noto Sans SC"/>
                <a:sym typeface="Noto Sans SC"/>
              </a:rPr>
              <a:t>系统更新 (2026.04.25前)</a:t>
            </a:r>
            <a:endParaRPr lang="en-US" sz="1405" b="1" i="0" u="none" strike="noStrike" cap="none">
              <a:solidFill>
                <a:srgbClr val="000000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85" name="Google Shape;185;p20"/>
          <p:cNvSpPr txBox="true"/>
          <p:nvPr/>
        </p:nvSpPr>
        <p:spPr>
          <a:xfrm>
            <a:off x="571500" y="3639889"/>
            <a:ext cx="528637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0" rIns="0" bIns="0" anchor="t" anchorCtr="fals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完成医院收费系统与医保结算系统更新。</a:t>
            </a:r>
            <a:endParaRPr lang="en-US" sz="1500" b="0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86" name="Google Shape;186;p20"/>
          <p:cNvSpPr txBox="true"/>
          <p:nvPr/>
        </p:nvSpPr>
        <p:spPr>
          <a:xfrm>
            <a:off x="571500" y="4135189"/>
            <a:ext cx="528637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0" rIns="0" bIns="0" anchor="t" anchorCtr="fals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准确对应新编码和甲乙丙类标识。</a:t>
            </a:r>
            <a:endParaRPr lang="en-US" sz="1500" b="0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87" name="Google Shape;187;p20"/>
          <p:cNvSpPr txBox="true"/>
          <p:nvPr/>
        </p:nvSpPr>
        <p:spPr>
          <a:xfrm>
            <a:off x="571500" y="4630489"/>
            <a:ext cx="528637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0" rIns="0" bIns="0" anchor="t" anchorCtr="fals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在院内公示收费标准，确保公开透明。</a:t>
            </a:r>
            <a:endParaRPr lang="en-US" sz="1500" b="0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pic>
        <p:nvPicPr>
          <p:cNvPr id="188" name="Google Shape;188;p20" descr="image.png"/>
          <p:cNvPicPr preferRelativeResize="false"/>
          <p:nvPr/>
        </p:nvPicPr>
        <p:blipFill rotWithShape="true">
          <a:blip r:embed="rId3"/>
          <a:srcRect/>
          <a:stretch>
            <a:fillRect/>
          </a:stretch>
        </p:blipFill>
        <p:spPr>
          <a:xfrm>
            <a:off x="571500" y="3701801"/>
            <a:ext cx="17145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0" descr="image.png"/>
          <p:cNvPicPr preferRelativeResize="false"/>
          <p:nvPr/>
        </p:nvPicPr>
        <p:blipFill rotWithShape="true">
          <a:blip r:embed="rId3"/>
          <a:srcRect/>
          <a:stretch>
            <a:fillRect/>
          </a:stretch>
        </p:blipFill>
        <p:spPr>
          <a:xfrm>
            <a:off x="571500" y="4197101"/>
            <a:ext cx="17145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0" descr="image.png"/>
          <p:cNvPicPr preferRelativeResize="false"/>
          <p:nvPr/>
        </p:nvPicPr>
        <p:blipFill rotWithShape="true">
          <a:blip r:embed="rId3"/>
          <a:srcRect/>
          <a:stretch>
            <a:fillRect/>
          </a:stretch>
        </p:blipFill>
        <p:spPr>
          <a:xfrm>
            <a:off x="571500" y="4692401"/>
            <a:ext cx="171450" cy="2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0"/>
          <p:cNvSpPr txBox="true"/>
          <p:nvPr/>
        </p:nvSpPr>
        <p:spPr>
          <a:xfrm>
            <a:off x="762000" y="903535"/>
            <a:ext cx="11401425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对医疗机构的管理要求</a:t>
            </a:r>
            <a:endParaRPr lang="en-US" sz="3150" b="1" i="0" u="none" strike="noStrike" cap="none">
              <a:solidFill>
                <a:srgbClr val="004A99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92" name="Google Shape;192;p20"/>
          <p:cNvSpPr/>
          <p:nvPr/>
        </p:nvSpPr>
        <p:spPr>
          <a:xfrm>
            <a:off x="571500" y="903535"/>
            <a:ext cx="76200" cy="581025"/>
          </a:xfrm>
          <a:prstGeom prst="rect">
            <a:avLst/>
          </a:prstGeom>
          <a:solidFill>
            <a:srgbClr val="004A99"/>
          </a:solidFill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1" descr="image.png"/>
          <p:cNvPicPr preferRelativeResize="false"/>
          <p:nvPr/>
        </p:nvPicPr>
        <p:blipFill rotWithShape="true"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1" descr="image.png"/>
          <p:cNvPicPr preferRelativeResize="false"/>
          <p:nvPr/>
        </p:nvPicPr>
        <p:blipFill rotWithShape="true">
          <a:blip r:embed="rId2"/>
          <a:srcRect/>
          <a:stretch>
            <a:fillRect/>
          </a:stretch>
        </p:blipFill>
        <p:spPr>
          <a:xfrm>
            <a:off x="571500" y="2172295"/>
            <a:ext cx="3492549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1" descr="image.png"/>
          <p:cNvPicPr preferRelativeResize="false"/>
          <p:nvPr/>
        </p:nvPicPr>
        <p:blipFill rotWithShape="true">
          <a:blip r:embed="rId3"/>
          <a:srcRect/>
          <a:stretch>
            <a:fillRect/>
          </a:stretch>
        </p:blipFill>
        <p:spPr>
          <a:xfrm>
            <a:off x="4349799" y="2172295"/>
            <a:ext cx="3492549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1" descr="image.png"/>
          <p:cNvPicPr preferRelativeResize="false"/>
          <p:nvPr/>
        </p:nvPicPr>
        <p:blipFill rotWithShape="true">
          <a:blip r:embed="rId4"/>
          <a:srcRect/>
          <a:stretch>
            <a:fillRect/>
          </a:stretch>
        </p:blipFill>
        <p:spPr>
          <a:xfrm>
            <a:off x="8128099" y="2172295"/>
            <a:ext cx="3492549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1"/>
          <p:cNvSpPr txBox="true"/>
          <p:nvPr/>
        </p:nvSpPr>
        <p:spPr>
          <a:xfrm>
            <a:off x="484186" y="4731841"/>
            <a:ext cx="3667177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5" b="1" i="0" u="none" strike="noStrike" cap="none">
                <a:solidFill>
                  <a:srgbClr val="000000"/>
                </a:solidFill>
                <a:latin typeface="Noto Sans SC"/>
                <a:ea typeface="Noto Sans SC"/>
                <a:cs typeface="Noto Sans SC"/>
                <a:sym typeface="Noto Sans SC"/>
              </a:rPr>
              <a:t>加强监测</a:t>
            </a:r>
            <a:endParaRPr lang="en-US" sz="1405" b="1" i="0" u="none" strike="noStrike" cap="none">
              <a:solidFill>
                <a:srgbClr val="000000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02" name="Google Shape;202;p21"/>
          <p:cNvSpPr txBox="true"/>
          <p:nvPr/>
        </p:nvSpPr>
        <p:spPr>
          <a:xfrm>
            <a:off x="571500" y="5179516"/>
            <a:ext cx="3492549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关注疾病总费用及服务量，防止过度医疗。</a:t>
            </a:r>
            <a:endParaRPr lang="en-US" sz="1500" b="0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03" name="Google Shape;203;p21"/>
          <p:cNvSpPr txBox="true"/>
          <p:nvPr/>
        </p:nvSpPr>
        <p:spPr>
          <a:xfrm>
            <a:off x="4262485" y="4731841"/>
            <a:ext cx="3667177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5" b="1" i="0" u="none" strike="noStrike" cap="none">
                <a:solidFill>
                  <a:srgbClr val="000000"/>
                </a:solidFill>
                <a:latin typeface="Noto Sans SC"/>
                <a:ea typeface="Noto Sans SC"/>
                <a:cs typeface="Noto Sans SC"/>
                <a:sym typeface="Noto Sans SC"/>
              </a:rPr>
              <a:t>严格审核</a:t>
            </a:r>
            <a:endParaRPr lang="en-US" sz="1405" b="1" i="0" u="none" strike="noStrike" cap="none">
              <a:solidFill>
                <a:srgbClr val="000000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04" name="Google Shape;204;p21"/>
          <p:cNvSpPr txBox="true"/>
          <p:nvPr/>
        </p:nvSpPr>
        <p:spPr>
          <a:xfrm>
            <a:off x="4349799" y="5179516"/>
            <a:ext cx="3492549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强化费用审核力度，杜绝违规使用基金。</a:t>
            </a:r>
            <a:endParaRPr lang="en-US" sz="1500" b="0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05" name="Google Shape;205;p21"/>
          <p:cNvSpPr txBox="true"/>
          <p:nvPr/>
        </p:nvSpPr>
        <p:spPr>
          <a:xfrm>
            <a:off x="8040785" y="4731841"/>
            <a:ext cx="3667177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5" b="1" i="0" u="none" strike="noStrike" cap="none">
                <a:solidFill>
                  <a:srgbClr val="000000"/>
                </a:solidFill>
                <a:latin typeface="Noto Sans SC"/>
                <a:ea typeface="Noto Sans SC"/>
                <a:cs typeface="Noto Sans SC"/>
                <a:sym typeface="Noto Sans SC"/>
              </a:rPr>
              <a:t>及时报告</a:t>
            </a:r>
            <a:endParaRPr lang="en-US" sz="1405" b="1" i="0" u="none" strike="noStrike" cap="none">
              <a:solidFill>
                <a:srgbClr val="000000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06" name="Google Shape;206;p21"/>
          <p:cNvSpPr txBox="true"/>
          <p:nvPr/>
        </p:nvSpPr>
        <p:spPr>
          <a:xfrm>
            <a:off x="8128099" y="5179516"/>
            <a:ext cx="3492549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2B3C"/>
                </a:solidFill>
                <a:latin typeface="Noto Sans SC"/>
                <a:ea typeface="Noto Sans SC"/>
                <a:cs typeface="Noto Sans SC"/>
                <a:sym typeface="Noto Sans SC"/>
              </a:rPr>
              <a:t>执行中的新问题需按程序及时上报。</a:t>
            </a:r>
            <a:endParaRPr lang="en-US" sz="1500" b="0" i="0" u="none" strike="noStrike" cap="none">
              <a:solidFill>
                <a:srgbClr val="1A2B3C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pic>
        <p:nvPicPr>
          <p:cNvPr id="208" name="Google Shape;208;p21" descr="image.png"/>
          <p:cNvPicPr preferRelativeResize="false"/>
          <p:nvPr/>
        </p:nvPicPr>
        <p:blipFill rotWithShape="true">
          <a:blip r:embed="rId5"/>
          <a:srcRect/>
          <a:stretch>
            <a:fillRect/>
          </a:stretch>
        </p:blipFill>
        <p:spPr>
          <a:xfrm>
            <a:off x="4349799" y="2172295"/>
            <a:ext cx="3492549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1"/>
          <p:cNvSpPr txBox="true"/>
          <p:nvPr/>
        </p:nvSpPr>
        <p:spPr>
          <a:xfrm>
            <a:off x="762000" y="903535"/>
            <a:ext cx="11401425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fals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004A99"/>
                </a:solidFill>
                <a:latin typeface="Noto Sans SC"/>
                <a:ea typeface="Noto Sans SC"/>
                <a:cs typeface="Noto Sans SC"/>
                <a:sym typeface="Noto Sans SC"/>
              </a:rPr>
              <a:t>医保部门与医院管理职责</a:t>
            </a:r>
            <a:endParaRPr lang="en-US" sz="3150" b="1" i="0" u="none" strike="noStrike" cap="none">
              <a:solidFill>
                <a:srgbClr val="004A99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11" name="Google Shape;211;p21"/>
          <p:cNvSpPr/>
          <p:nvPr/>
        </p:nvSpPr>
        <p:spPr>
          <a:xfrm>
            <a:off x="571500" y="903535"/>
            <a:ext cx="76200" cy="581025"/>
          </a:xfrm>
          <a:prstGeom prst="rect">
            <a:avLst/>
          </a:prstGeom>
          <a:solidFill>
            <a:srgbClr val="004A99"/>
          </a:solidFill>
          <a:ln>
            <a:noFill/>
          </a:ln>
        </p:spPr>
        <p:txBody>
          <a:bodyPr spcFirstLastPara="1" wrap="square" lIns="91425" tIns="45700" rIns="91425" bIns="45700" anchor="ctr" anchorCtr="false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true"/>
        </a:gradFill>
        <a:gradFill rotWithShape="true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false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true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true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true"/>
        </a:gradFill>
        <a:gradFill rotWithShape="true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false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true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true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909</Words>
  <Application>WPS 演示</Application>
  <PresentationFormat/>
  <Paragraphs>112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6" baseType="lpstr">
      <vt:lpstr>Arial</vt:lpstr>
      <vt:lpstr>宋体</vt:lpstr>
      <vt:lpstr>Wingdings</vt:lpstr>
      <vt:lpstr>Arial</vt:lpstr>
      <vt:lpstr>Nimbus Roman No9 L</vt:lpstr>
      <vt:lpstr>Calibri</vt:lpstr>
      <vt:lpstr>DejaVu Sans</vt:lpstr>
      <vt:lpstr>Noto Sans SC</vt:lpstr>
      <vt:lpstr>仿宋</vt:lpstr>
      <vt:lpstr>微软雅黑</vt:lpstr>
      <vt:lpstr>黑体</vt:lpstr>
      <vt:lpstr>宋体</vt:lpstr>
      <vt:lpstr>Arial Unicode MS</vt:lpstr>
      <vt:lpstr>方正书宋_GBK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user</cp:lastModifiedBy>
  <cp:revision>4</cp:revision>
  <dcterms:created xsi:type="dcterms:W3CDTF">2026-05-06T01:29:39Z</dcterms:created>
  <dcterms:modified xsi:type="dcterms:W3CDTF">2026-05-06T01:29:39Z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2052-11.8.2.10386</vt:lpwstr>
  </property>
</Properties>
</file>